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7"/>
  </p:notesMasterIdLst>
  <p:sldIdLst>
    <p:sldId id="256" r:id="rId2"/>
    <p:sldId id="257" r:id="rId3"/>
    <p:sldId id="281" r:id="rId4"/>
    <p:sldId id="285" r:id="rId5"/>
    <p:sldId id="298" r:id="rId6"/>
    <p:sldId id="299" r:id="rId7"/>
    <p:sldId id="282" r:id="rId8"/>
    <p:sldId id="284" r:id="rId9"/>
    <p:sldId id="283" r:id="rId10"/>
    <p:sldId id="286" r:id="rId11"/>
    <p:sldId id="287" r:id="rId12"/>
    <p:sldId id="289" r:id="rId13"/>
    <p:sldId id="290" r:id="rId14"/>
    <p:sldId id="291" r:id="rId15"/>
    <p:sldId id="292" r:id="rId16"/>
    <p:sldId id="294" r:id="rId17"/>
    <p:sldId id="293" r:id="rId18"/>
    <p:sldId id="260" r:id="rId19"/>
    <p:sldId id="295" r:id="rId20"/>
    <p:sldId id="296" r:id="rId21"/>
    <p:sldId id="300" r:id="rId22"/>
    <p:sldId id="297"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7" r:id="rId38"/>
    <p:sldId id="258" r:id="rId39"/>
    <p:sldId id="318" r:id="rId40"/>
    <p:sldId id="315" r:id="rId41"/>
    <p:sldId id="319" r:id="rId42"/>
    <p:sldId id="320" r:id="rId43"/>
    <p:sldId id="325" r:id="rId44"/>
    <p:sldId id="326" r:id="rId45"/>
    <p:sldId id="280" r:id="rId46"/>
  </p:sldIdLst>
  <p:sldSz cx="9144000" cy="5143500" type="screen16x9"/>
  <p:notesSz cx="6858000" cy="9144000"/>
  <p:embeddedFontLst>
    <p:embeddedFont>
      <p:font typeface="Cambria Math" panose="02040503050406030204" pitchFamily="18" charset="0"/>
      <p:regular r:id="rId48"/>
    </p:embeddedFont>
    <p:embeddedFont>
      <p:font typeface="Lato" panose="020F0502020204030203" pitchFamily="34" charset="0"/>
      <p:regular r:id="rId49"/>
      <p:bold r:id="rId50"/>
      <p:italic r:id="rId51"/>
      <p:boldItalic r:id="rId52"/>
    </p:embeddedFont>
    <p:embeddedFont>
      <p:font typeface="Raleway" pitchFamily="2" charset="77"/>
      <p:regular r:id="rId53"/>
      <p:bold r:id="rId54"/>
      <p:italic r:id="rId55"/>
      <p:boldItalic r:id="rId56"/>
    </p:embeddedFont>
    <p:embeddedFont>
      <p:font typeface="STIXGeneral-Italic" pitchFamily="2" charset="2"/>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40"/>
  </p:normalViewPr>
  <p:slideViewPr>
    <p:cSldViewPr snapToGrid="0">
      <p:cViewPr>
        <p:scale>
          <a:sx n="129" d="100"/>
          <a:sy n="129" d="100"/>
        </p:scale>
        <p:origin x="200" y="6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5:49.216"/>
    </inkml:context>
    <inkml:brush xml:id="br0">
      <inkml:brushProperty name="width" value="0.05" units="cm"/>
      <inkml:brushProperty name="height" value="0.05" units="cm"/>
      <inkml:brushProperty name="color" value="#E71224"/>
    </inkml:brush>
  </inkml:definitions>
  <inkml:trace contextRef="#ctx0" brushRef="#br0">324 1 24575,'0'19'0,"0"30"0,0 16 0,0-13 0,0 3 0,0 27 0,0-19 0,0 11 0,0-10-2239,0 22 2239,0-22 0,0 11 0,0-7 0,0-8 0,0-2 0,0 20 0,0 3-647,0-1 1,0-1 646,0 0 0,0-2 0,0-4 0,0-2 191,0-5 0,0 0-191,0-1 0,0-2 0,0-9 0,0-2 0,0 3 0,0-1 0,0 41 0,0-6 0,0-1 0,0-17 0,0-1 0,0-5 1032,0 0-1032,0 3 1611,0 6-1611,3-1 507,3 0-507,1 1 0,-2-1 0,0-4 0,0-9 0,0-10 0,0-13 0,-4-8 0,2-7 0,0-6 0,1-2 0,-1-3 0,-2-5 0,-1-13 0,-3-9 0,-5-8 0,-5-7 0,-24-16 0,18 14 0,-16-12 0,21 26 0,-2-6 0,0 2 0,-4-6 0,-4-2 0,-5 0 0,-3-1 0,1 6 0,6 3 0,6 5 0,5 3 0,6 1 0,2 1 0,1 3 0,0 2 0,4 3 0,4 5 0,5 6 0,5 10 0,2 4 0,4 3 0,-5 0 0,3-1 0,0 1 0,5 2 0,-2-4 0,0 3 0,-5-4 0,0 0 0,0-1 0,-1 0 0,1 1 0,1 1 0,0 0 0,-1-6 0,-1-2 0,-2 1 0,-1 0 0,-1 0 0,1 0 0,-4-4 0,0-2 0,-3-1 0,0-1 0,1-2 0,0-1 0,-1-1 0,1-2 0,0 0 0,0 0 0,0 0 0,0 0 0,0-2 0,5-9 0,5-9 0,-2-3 0,12-7 0,-6 6 0,9-8 0,5-2 0,-5 2 0,3 1 0,-6 5 0,-5 5 0,1-3 0,-6 4 0,-2 1 0,-2 3 0,-5 6 0,-3 2 0,-2 1 0,-1 0 0,0 1 0,0 1 0,0 0 0,0 2 0,0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8:18.836"/>
    </inkml:context>
    <inkml:brush xml:id="br0">
      <inkml:brushProperty name="width" value="0.025" units="cm"/>
      <inkml:brushProperty name="height" value="0.025" units="cm"/>
      <inkml:brushProperty name="color" value="#004F8B"/>
    </inkml:brush>
  </inkml:definitions>
  <inkml:trace contextRef="#ctx0" brushRef="#br0">7 0 22367,'-4'0'0,"2"0"0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8:19.460"/>
    </inkml:context>
    <inkml:brush xml:id="br0">
      <inkml:brushProperty name="width" value="0.025" units="cm"/>
      <inkml:brushProperty name="height" value="0.025" units="cm"/>
      <inkml:brushProperty name="color" value="#004F8B"/>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5:53.776"/>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6:15.420"/>
    </inkml:context>
    <inkml:brush xml:id="br0">
      <inkml:brushProperty name="width" value="0.05" units="cm"/>
      <inkml:brushProperty name="height" value="0.05" units="cm"/>
      <inkml:brushProperty name="color" value="#E71224"/>
    </inkml:brush>
  </inkml:definitions>
  <inkml:trace contextRef="#ctx0" brushRef="#br0">0 539 21789,'0'-4'0,"0"9"1342,0 5-1342,0 15 470,0 5-470,0 11 239,0 6-239,0 1 735,0 8-735,8 4 0,2-1 0,4-3 0,-1-10 0,-3-7 0,3-1 0,1-5 0,3-1 0,-4-5 0,-1-6 0,-4-2 0,2-2 0,-2-5 0,2 3 0,-4-7 0,2-1 0,0-4 0,0-3 0,-2 0 0,-1-2 0,-2-3 0,-1-4 0,-2-7 0,0-4 0,0-4 0,0-2 0,0 0 0,0-1 0,0 1 0,0 0 0,0 0 0,0-3 0,0 0 0,0-2 0,0 3 0,0 2 0,3 0 0,1 4 0,-1 2 0,0 5 0,2-4 0,0-4 0,0 4 0,-1-2 0,-1 13 0,1-2 0,3 0 0,3 3 0,0-3 0,4 0 0,-1 2 0,1 1 0,-1 4 0,2 0 0,0-1 0,-1 1 0,0 0 0,0 3 0,0 0 0,1 0 0,-2 0 0,-4 2 0,-4 2 0,-4 7 0,-1 10 0,0 4 0,0 10 0,3 6 0,2 2 0,0 2 0,0-8 0,-4-5 0,3 0 0,1 1 0,0-1 0,-1 0 0,-3-6 0,-1-4 0,0 2 0,0 1 0,0-7 0,0 3 0,0-11 0,0 4 0,0 0 0,0-1 0,0-1 0,0 1 0,0 0 0,0-5 0,0-9 0,0-13 0,0-13 0,0-8 0,0-3 0,0-4 0,0-6 0,0 0 0,0 0 0,0 9 0,0 7 0,0 5 0,0 0 0,0 2 0,0 3 0,0 3 0,0 4 0,0 1 0,0-4 0,0 7 0,0-4 0,0 6 0,0-3 0,0 0 0,2-1 0,4 2 0,2 2 0,3 1 0,2 1 0,6 0 0,10-1 0,6-2 0,7-2 0,5-1 0,1 1 0,-1 4 0,-5 5 0,-3 3 0,-4 0 0,-6 0 0,-7 0 0,-6 0 0,-4 0 0,-4 5 0,-4 7 0,-3 18 0,-1 11 0,0 6 0,0 4 0,0-2 0,0-2 0,0-1 0,-4-6 0,-1-1 0,0 0 0,-8 7 0,11-14 0,-7 10 0,9-22 0,0 8 0,0-6 0,0 4 0,0-6 0,0-1 0,0-5 0,0-1 0,0 2 0,0-2 0,0 0 0,0-4 0,2-4 0,2-3 0,4-1 0,3-1 0,1 0 0,2 0 0,0 0 0,0 0 0,0 0 0,3-3 0,7-5 0,4-9 0,4-6 0,-2-5 0,-1-4 0,-2 3 0,-3-3 0,-2 1 0,-4 3 0,-1-4 0,1 0 0,0-1 0,8-29 0,-10 26 0,10-31 0,-14 28 0,4-15 0,-5-1 0,0 8 0,0 1 0,-6 9 0,-1 4 0,-4 5 0,0 2 0,0 4 0,0 2 0,0 5 0,0 7 0,0 1 0,0 2 0,-2 1 0,-2 1 0,-4 3 0,-7 0 0,-7 0 0,-5 0 0,1 0 0,4 0 0,5 2 0,3 4 0,-1 7 0,2 11 0,4 7 0,3 1 0,5 7 0,1 2 0,0 1 0,0 4 0,0-7 0,0 0 0,0-3 0,0-7 0,0 5 0,0-10 0,5 7 0,0-6 0,3-4 0,3-3 0,-1-4 0,4 0 0,-1-1 0,1 1 0,0 0 0,1 1 0,0-1 0,0-3 0,-1-1 0,-2-1 0,-1 0 0,-2-1 0,-3-1 0,0-1 0,0-1 0,-1 1 0,1 0 0,-1-1 0,1 1 0,-1-1 0,-2 0 0,-1 0 0,-2 0 0,0 2 0,0 0 0,0 1 0,0 1 0,0 1 0,0 3 0,0 4 0,0-5 0,-3 5 0,-1-7 0,-3 4 0,-2-4 0,-2-3 0,-8-4 0,-2-3 0,-4 0 0,-6 0 0,-2 0 0,-4 0 0,-4-5 0,0-7 0,-1-3 0,3 0 0,9 4 0,6 3 0,8 1 0,7-1 0,4 2 0,5 0 0,5 1 0,3 2 0,4 1 0,1 1 0,4 1 0,3 0 0,1 0 0,-2 0 0,2 0 0,-1 0 0,1 0 0,1 0 0,-10 0 0,5 0 0,-7 0 0,4 0 0,0 0 0,-1 0 0,1 0 0,-1 0 0,1 0 0,-1 0 0,1 0 0,1-1 0,-1-3 0,1-7 0,0-6 0,0-4 0,0 1 0,0 3 0,-1 3 0,-2 0 0,-1 0 0,-3 0 0,-1 0 0,0-4 0,0-2 0,-1 0 0,-1-4 0,-1 2 0,-3-3 0,-1-1 0,0 0 0,0-4 0,0 1 0,0 0 0,0-2 0,0 3 0,0-3 0,0 3 0,0 5 0,0-2 0,0 7 0,0 2 0,0 1 0,0 5 0,0-2 0,0 5 0,0 7 0,0 12 0,0 13 0,0 32 0,0 8 0,0 24 0,-3-24 0,-2-5 0,0-24 0,0-3 0,1-5 0,1-2 0,-1 0 0,1 1 0,2 3 0,1-2 0,0 3 0,0-4 0,0-2 0,2 1 0,6 1 0,8-1 0,5-3 0,4 1 0,-8-14 0,0 0 0,-6-10 0,2 0 0,6 0 0,7 0 0,6 0 0,6 0 0,-1 0 0,1 0 0,-6 0 0,0 0 0,-5-1 0,-1-4 0,8-6 0,1-6 0,10-10 0,5-8 0,3-5 0,-1-3 0,-5 2 0,-4 1 0,-7 2 0,-6 2 0,-6 7 0,-6 6 0,-5 7 0,-5 2 0,-3 0 0,-4-4 0,-1-3 0,0 1 0,0 0 0,0 5 0,0-2 0,0-3 0,0 0 0,-3 0 0,-3 4 0,-4 2 0,-8-1 0,-7-5 0,6 7 0,-3-2 0,11 11 0,-2 1 0,-6 3 0,-2 0 0,1 0 0,-4 0 0,-2 0 0,-1 0 0,-4 5 0,4 4 0,7 3 0,0 4 0,5-2 0,0 1 0,1 0 0,5-3 0,4 4 0,3 4 0,2 4 0,0 6 0,0 3 0,0 2 0,0 4 0,0-1 0,0-3 0,0-3 0,3 0 0,4-4 0,4-1 0,3-6 0,0-5 0,0-3 0,0 1 0,4 1 0,2 0 0,1-3 0,-2 0 0,-3-4 0,-2-4 0,3-1 0,-6-3 0,5 0 0,-6 0 0,3 0 0,-1 0 0,0-3 0,1-8 0,0-10 0,0-16 0,-2-7 0,-3 0 0,0 3 0,-3 3 0,0 0 0,-2-5 0,-1-11 0,4-7 0,1-9 0,-1 0 0,0 5 0,0 5 0,0 9 0,3 3 0,-2 7 0,-2 3 0,-1 0 0,-2-1 0,-2 1 0,0-1 0,0 0 0,0 6 0,0 1 0,0 5 0,0 5 0,0-12 0,0 19 0,0-11 0,0 1 0,0 11 0,0-13 0,0 17 0,-2 2 0,-3 10 0,-5 21 0,-7 23 0,-6 17 0,-8 15 0,-4 13-721,15-32 1,0 2 720,1 0 0,2-1 0,2-4 0,2-2 0,-3 31 0,11-33 0,3-5 0,2-6 0,0-6 0,0-3 1441,0-1-1441,0-2 0,0 1 0,0 2 0,0-4 0,0-2 0,0-6 0,0-5 0,0-1 0,0 0 0,0 0 0,0-3 0,0-2 0,3-3 0,4-3 0,3-1 0,4 1 0,5 1 0,1 0 0,0-1 0,-1-3 0,-4 0 0,0 0 0,-2 0 0,-1 0 0,-2 0 0,2 0 0,8 0 0,8 0 0,7 0 0,4 0 0,-4 0 0,-6 0 0,-3 0 0,-4 0 0,-1 0 0,-2 0 0,-3-2 0,-4-4 0,-1-8 0,1-5 0,0-2 0,2 1 0,0 6 0,1-5 0,0-1 0,1-1 0,-1 1 0,0 5 0,-2 1 0,-2-4 0,-1 10 0,-3-5 0,-3 6 0,-1-3 0,-3-4 0,0 0 0,0 1 0,0-1 0,0-5 0,0-1 0,0-1 0,0 1 0,-1 5 0,-4 1 0,-2 2 0,-1 2 0,-3 1 0,1 2 0,-2 1 0,-2 4 0,-1 2 0,2 0 0,-2 0 0,1 0 0,0 0 0,0 2 0,0 4 0,0 3 0,2 4 0,2 1 0,2 0 0,3 4 0,1 3 0,4 3 0,0 6 0,0-3 0,0 4 0,0 1 0,0 1 0,0-2 0,0 1 0,0 8 0,0-12 0,0 12 0,0-18 0,0 4 0,4-1 0,1 1 0,3-6 0,3-1 0,0-6 0,-1 1 0,1 0 0,0 0 0,1-2 0,2-2 0,0-3 0,0 0 0,0-2 0,0-1 0,0-3 0,0-1 0,0 0 0,0 0 0,0 0 0,0 0 0,0-5 0,2-7 0,0-7 0,1-10 0,1-3 0,0-5 0,-2 3 0,-2 1 0,0 1 0,-2 4 0,1-3 0,-3 4 0,-4 5 0,1 5 0,-3 7 0,6 2 0,-5 1 0,1 2 0,-6 24 0,0 36 0,-5 12 0,-5 13 0,-3 0 0,-3 7 0,1-7 0,3-1 0,0-4 0,-8 10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6:17.192"/>
    </inkml:context>
    <inkml:brush xml:id="br0">
      <inkml:brushProperty name="width" value="0.05" units="cm"/>
      <inkml:brushProperty name="height" value="0.05" units="cm"/>
      <inkml:brushProperty name="color" value="#E71224"/>
    </inkml:brush>
  </inkml:definitions>
  <inkml:trace contextRef="#ctx0" brushRef="#br0">13 1 24575,'11'0'0,"2"0"0,-3 2 0,-1 3 0,-2 4 0,-3 4 0,0 1 0,-1 0 0,-2 0 0,-1 0 0,0 0 0,0-3 0,0-1 0,0-3 0,0-2 0,0 1 0,-2-3 0,-4 0 0,-7-3 0,2 0 0,-4 0 0,6-2 0,-1-4 0,4-3 0,3-4 0,3 0 0,0 1 0,4 3 0,7 3 0,9 3 0,10 3 0,5 0 0,0 0 0,-7 0 0,-5 0 0,-8 0 0,-6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6:19.016"/>
    </inkml:context>
    <inkml:brush xml:id="br0">
      <inkml:brushProperty name="width" value="0.05" units="cm"/>
      <inkml:brushProperty name="height" value="0.05" units="cm"/>
      <inkml:brushProperty name="color" value="#E71224"/>
    </inkml:brush>
  </inkml:definitions>
  <inkml:trace contextRef="#ctx0" brushRef="#br0">168 1 24575,'0'17'0,"0"1"0,-4 9 0,-1-2 0,-5-4 0,-2-1 0,0-6 0,-3-3 0,1-6 0,0-3 0,0-2 0,0 0 0,1 0 0,2 0 0,1 0 0,2-1 0,2-5 0,2-1 0,2-2 0,2-1 0,0 0 0,0 0 0,0 0 0,2 1 0,4-1 0,8 0 0,9-1 0,8-2 0,1 2 0,1 2 0,-1 3 0,-4 5 0,2 1 0,-5 0 0,-4 0 0,-1 0 0,-2 0 0,-5 0 0,3 0 0,-9 2 0,0 4 0,-4 4 0,-3 4 0,0 1 0,0-2 0,-2-3 0,-1-4 0,-4-4 0,-5-2 0,-1 0 0,-3 0 0,4 0 0,1 0 0,1 0 0,2 0 0,0 0 0,1 0 0,1 0 0,1 0 0,2-3 0,0 0 0,3-1 0,0-4 0,0 1 0,0-2 0,0-1 0,0-3 0,0 5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6:39.717"/>
    </inkml:context>
    <inkml:brush xml:id="br0">
      <inkml:brushProperty name="width" value="0.05" units="cm"/>
      <inkml:brushProperty name="height" value="0.05" units="cm"/>
      <inkml:brushProperty name="color" value="#E71224"/>
    </inkml:brush>
  </inkml:definitions>
  <inkml:trace contextRef="#ctx0" brushRef="#br0">0 390 24575,'12'0'0,"30"0"0,8 0 0,45 0 0,-42 0 0,0 0 0,9-1 0,0-1-728,-2-1 0,0-1 728,-5 0 0,-3 0 0,33-4 354,-19 2-354,-18 1 0,-17 0 0,-9 0 0,-7 4 0,-3 1 1102,-2 0-1102,-4 0 0,0 0 0,-1 0 0,-1-2 0,-2-3 0,-2-4 0,0-3 0,0-1 0,-3-2 0,-1 0 0,-3 0 0,0 0 0,2 1 0,-1 1 0,2 2 0,-1 1 0,0-2 0,1-6 0,1-2 0,0 0 0,-1 4 0,0 1 0,1 3 0,1 2 0,2 0 0,0 2 0,0 0 0,0 1 0,0 1 0,0 0 0,-2 1 0,-1-1 0,0 1 0,0-1 0,1 3 0,-1 4 0,0-1 0,1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6:41.360"/>
    </inkml:context>
    <inkml:brush xml:id="br0">
      <inkml:brushProperty name="width" value="0.05" units="cm"/>
      <inkml:brushProperty name="height" value="0.05" units="cm"/>
      <inkml:brushProperty name="color" value="#E71224"/>
    </inkml:brush>
  </inkml:definitions>
  <inkml:trace contextRef="#ctx0" brushRef="#br0">138 150 24575,'0'12'0,"0"0"0,0 3 0,0 0 0,-1 1 0,-2-2 0,-2 0 0,-2 2 0,-1 2 0,1 3 0,0-1 0,0-4 0,2-2 0,2 0 0,1 0 0,2 0 0,0 0 0,0-3 0,0 0 0,0-2 0,-2 1 0,-2 0 0,0 0 0,1-3 0,2-1 0,-1-1 0,-2-1 0,-2-2 0,0-2 0,0 0 0,0 0 0,0 0 0,-2 0 0,0 0 0,-1-1 0,4-6 0,3-4 0,2-9 0,0-4 0,2-3 0,4-4 0,7-2 0,4-3 0,2-2 0,2 2 0,3 2 0,0 4 0,-3 6 0,-3 4 0,-4 4 0,-2 2 0,-2 0 0,0 0 0,-2 2 0,1 2 0,-2 0 0,0 3 0,-1-2 0,1 2 0,-1 2 0,1 2 0,-1 3 0,-1 0 0,2 0 0,2 0 0,0 3 0,0 4 0,1 3 0,2 9 0,3 2 0,2 1 0,-1-2 0,-1-5 0,-1-1 0,0 0 0,0 0 0,-1-1 0,0 1 0,-3 0 0,-1 0 0,-2 0 0,0-2 0,-2-1 0,0-4 0,0-2 0,-1-1 0,-1 0 0,0-1 0,0 0 0,0-1 0,-1 1 0,-1 0 0,-1-1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6:49.135"/>
    </inkml:context>
    <inkml:brush xml:id="br0">
      <inkml:brushProperty name="width" value="0.05" units="cm"/>
      <inkml:brushProperty name="height" value="0.05" units="cm"/>
      <inkml:brushProperty name="color" value="#E71224"/>
    </inkml:brush>
  </inkml:definitions>
  <inkml:trace contextRef="#ctx0" brushRef="#br0">1 1049 24575,'0'-4'0,"0"11"0,0 1 0,0 9 0,0-3 0,0 4 0,0 3 0,0-1 0,0-1 0,0-5 0,0 0 0,0 0 0,3 1 0,6 2 0,0-5 0,6 4 0,-4-6 0,9 1 0,-5-4 0,4-4 0,-5-3 0,-1 0 0,1 0 0,0 0 0,1 0 0,0 0 0,0 0 0,-1-2 0,0-1 0,0-5 0,2-6 0,-1-3 0,0-2 0,0 2 0,-1 3 0,-2 0 0,-4-3 0,-3-4 0,-2 1 0,1 0 0,0 4 0,-1-2 0,-2-2 0,-1-4 0,0-2 0,0 0 0,0-1 0,0 5 0,0-3 0,0 3 0,0 4 0,0 3 0,-6 8 0,-2 4 0,-8 0 0,-3 3 0,-4 0 0,3 0 0,1 0 0,5 0 0,1 0 0,-1 0 0,-6 0 0,-2 0 0,0 0 0,2 1 0,6 4 0,0 2 0,0 2 0,0 1 0,0 0 0,1 3 0,3 1 0,1-1 0,4 1 0,2 0 0,1 0 0,2 0 0,0-2 0,0-2 0,0-3 0,0-1 0,0 0 0,2-3 0,4 0 0,3-3 0,2-3 0,2-4 0,0 0 0,1-3 0,-1 0 0,1 2 0,5-3 0,3-1 0,5-2 0,0 0 0,-4 1 0,1 1 0,-3 2 0,2 0 0,0 2 0,-3 0 0,0-3 0,-4-1 0,-1-2 0,-1-1 0,-2 1 0,-2 0 0,-2 0 0,-1 0 0,2 0 0,-1 0 0,-1-4 0,0-3 0,-3 0 0,0 2 0,-1 3 0,-2 5 0,-1 2 0,0 2 0,-2 4 0,-1 4 0,-1 6 0,-1 3 0,1 9 0,1 4 0,1 6 0,2 6 0,0-2 0,0 0 0,0-4 0,0-6 0,0-3 0,0-3 0,0-4 0,0 1 0,0 0 0,0 0 0,0 0 0,0 0 0,0 0 0,0-1 0,0 0 0,0-2 0,2-1 0,1-2 0,2-4 0,4 1 0,0-1 0,4-1 0,4 0 0,-6-2 0,9-1 0,-12 0 0,7 0 0,-6 0 0,3 0 0,-1-3 0,1 0 0,3-10 0,0-4 0,2-4 0,0-5 0,-1 3 0,1-3 0,-2-1 0,-5 3 0,-1 0 0,-4 1 0,1 0 0,0 2 0,-2 5 0,-1 6 0,-2 4 0,-1-2 0,0-2 0,0-2 0,0-2 0,0 0 0,0 0 0,0 0 0,0 3 0,0 5 0,0 8 0,0 13 0,0 7 0,0 5 0,0-1 0,0-3 0,0 3 0,1 1 0,5 2 0,6 1 0,8-5 0,2-4 0,-2-5 0,-3-5 0,-3-2 0,0-4 0,-2-2 0,-2-2 0,-3-1 0,-1 0 0,0 0 0,-3-2 0,2-4 0,-1-8 0,0-5 0,3-6 0,-2-7 0,4-1 0,1-13 0,-2 20 0,0-21 0,-5 31 0,0-23 0,-3 9 0,0-15 0,0-2 0,0 0 0,0-6 0,0 6 0,0-1 0,0 2 0,0 13 0,0 4 0,0 3 0,0 3 0,0-3 0,0-1 0,0 1 0,-2 0 0,-2-1 0,-2 4 0,0 4 0,0 8 0,0 6 0,0 4 0,0 3 0,1 7 0,2 10 0,1 11 0,-1 6 0,-2 6 0,-1 9 0,2 4 0,3 9 0,1-3 0,0 14 0,0-31 0,0 25 0,0-39 0,0 24 0,0-16 0,0 7 0,0-7 0,0 0 0,0-1 0,0-5 0,4 2 0,2-2 0,4-2 0,2 2 0,-2-8 0,1-3 0,-5-4 0,-1-5 0,0-1 0,-2-3 0,3-2 0,-2-3 0,1-1 0,1-2 0,-1 0 0,3 0 0,-1 0 0,1 0 0,1 0 0,1 0 0,3 0 0,-2 0 0,-1 0 0,-1-3 0,-1-3 0,1-4 0,0-4 0,-1 1 0,-1-1 0,0-4 0,-1-7 0,-2 2 0,1-7 0,-5 8 0,0-9 0,0-2 0,0-4 0,0-1 0,0 0 0,0 0 0,0 1 0,0-3 0,0-2 0,0 1 0,0 2 0,0 6 0,0 4 0,0 4 0,0 5 0,0 5 0,0 4 0,0 3 0,0 1 0,0 1 0,0 5 0,-2 3 0,-2 10 0,-4 12 0,0 7 0,2 6 0,2 27 0,3-29 0,1 27 0,0-33 0,0 4 0,0-8 0,0-6 0,0-6 0,0 1 0,0 0 0,0-1 0,0 0 0,2-2 0,2-1 0,3 0 0,3 0 0,3-1 0,0 2 0,2-1 0,0 1 0,-1-1 0,-2-1 0,-1-2 0,-2-1 0,-1 0 0,1 0 0,-2 1 0,0-1 0,0-1 0,-2 1 0,-2-3 0,-2 2 0,-1 3 0,0-1 0,0 1 0,0-2 0,0 0 0,0-1 0,-5-1 0,-5-2 0,-9-1 0,-4-1 0,-3 0 0,1 0 0,-1 0 0,0 0 0,6 0 0,1 0 0,4 0 0,1 0 0,4 1 0,3 2 0,5 1 0,2 1 0,2-1 0,2-2 0,4-1 0,3-1 0,2 0 0,1 0 0,0 0 0,0 0 0,0 0 0,-1 0 0,1 0 0,1 0 0,-1 0 0,0 0 0,0 0 0,0-3 0,0-4 0,3-7 0,-5-2 0,6-7 0,-1 0 0,4-3 0,5 1 0,0-1 0,-6 6 0,-1 1 0,-6 5 0,1 0 0,0 0 0,0-1 0,-3 0 0,-5 1 0,-4 3 0,-2 1 0,0 1 0,0 1 0,0-1 0,0 1 0,0 0 0,0 1 0,0 0 0,0 1 0,-2 3 0,-1 0 0,-1 2 0,-2 1 0,1 0 0,-1 0 0,0 0 0,1 0 0,-1 0 0,1 0 0,1 2 0,2 4 0,1 4 0,1 6 0,0 0 0,0 7 0,0 0 0,0 7 0,0-3 0,0 4 0,0 0 0,0-4 0,0 4 0,0-5 0,0-5 0,0-1 0,0-5 0,0 0 0,0-1 0,0-2 0,2-2 0,2-5 0,4-3 0,3-2 0,2 0 0,1 0 0,0 0 0,0 0 0,0 0 0,0-3 0,4-3 0,6-6 0,8-5 0,0 1 0,0 2 0,-4 3 0,-7 2 0,-1 1 0,-6 1 0,0-3 0,0 3 0,2-6 0,-7 5 0,0-3 0,-9 5 0,6-6 0,-4 5 0,4-8 0,-6 5 0,0-3 0,0 0 0,0-1 0,0-1 0,0 0 0,0 0 0,0-1 0,0-4 0,0-1 0,0 1 0,0 3 0,0 3 0,0-1 0,-2 3 0,-3 4 0,-5 3 0,-2 4 0,-2 1 0,0 0 0,2 0 0,1 0 0,2 0 0,-1 2 0,-3 4 0,2 4 0,-1 8 0,3 7 0,4 7 0,-4 5 0,3-4 0,1-2 0,1 10 0,3-20 0,1 17 0,0-21 0,0 9 0,0-1 0,0-4 0,0-3 0,0-4 0,0 0 0,0-1 0,0 1 0,0-2 0,1-3 0,3-3 0,1-3 0,3-3 0,0 0 0,0 0 0,1 0 0,-1 0 0,0-2 0,4-5 0,4-11 0,8-7 0,8-11 0,1-7 0,-1 0 0,-3-7 0,-7 0 0,-1 2 0,-2 5 0,-1 9 0,-3 6 0,-6 1 0,-4 1 0,-4 2 0,-1-4 0,0-3 0,0-15 0,0 12 0,0-20 0,0 21 0,0-8 0,0 8 0,0 7 0,0 1 0,-9-1 0,-5-5 0,-6-1 0,-2-3 0,8 2 0,3 6 0,3 7 0,1 6 0,1 5 0,0 3 0,-1 3 0,1 1 0,-1 2 0,2 0 0,-1 0 0,-1 0 0,-3 0 0,-2 0 0,-1 0 0,-1 0 0,-4 0 0,-3 0 0,1 0 0,0 0 0,4 2 0,2 2 0,3 2 0,3 4 0,2 0 0,1 4 0,2-1 0,0 1 0,2 0 0,1 14 0,0-14 0,0 18 0,0-10 0,0 5 0,0 4 0,0 0 0,0 1 0,0 0 0,0-1 0,0 0 0,4-1 0,6 4 0,5 0 0,3-2 0,-4-1 0,-2-8 0,0-3 0,0 1 0,0 0 0,-1-1 0,-2-3 0,0-3 0,2 0 0,-1 0 0,3 0 0,1 3 0,1 3 0,1 0 0,-1 0 0,-1-4 0,0-2 0,0-1 0,0 1 0,0 0 0,0 0 0,4 1 0,3 0 0,-1-2 0,-2-5 0,-3-1 0,2-3 0,-5-1 0,5 0 0,-7 0 0,9 1 0,1 0 0,6 3 0,-1-2 0,1 0 0,5-1 0,-4-4 0,-1 0 0,-6 0 0,-5 0 0,0 0 0,-2 0 0,0 0 0,0 0 0,-2 0 0,-2-1 0,-4-7 0,-3-7 0,-1-7 0,-1-5 0,0 4 0,0 3 0,0 4 0,0 2 0,0 0 0,0 0 0,0 2 0,0 2 0,0 3 0,0 1 0,0 1 0,-3 2 0,-6 1 0,1 2 0,-7 0 0,5 0 0,-2 0 0,1 0 0,2 3 0,2 5 0,1 4 0,2 3 0,0 0 0,-2-2 0,2 1 0,1 0 0,1 0 0,2 0 0,0 0 0,0 0 0,0 0 0,0 0 0,0 0 0,0 0 0,0 0 0,0 0 0,0 0 0,0 0 0,0 0 0,0 0 0,0 0 0,3-1 0,3 1 0,4 0 0,0 0 0,1-3 0,-2-2 0,2-1 0,6 2 0,-6-6 0,6 3 0,-7-7 0,3 0 0,0 0 0,-2 0 0,0 0 0,-2-4 0,0-4 0,-2-4 0,0-2 0,0 3 0,0 1 0,-2 0 0,-1-1 0,0-3 0,0 0 0,-1-3 0,-1-3 0,-2-1 0,0 1 0,0 1 0,0-5 0,-4-12 0,-25-21 0,-22-7-1115,14 28 1,-10 3 1114,-14 10 0,-11 5 0,-2 2 0,-3 2 0,-2 3 0,2 1 0,-22-2 0,5 4 0,20 5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7T05:37:55.896"/>
    </inkml:context>
    <inkml:brush xml:id="br0">
      <inkml:brushProperty name="width" value="0.025" units="cm"/>
      <inkml:brushProperty name="height" value="0.025" units="cm"/>
      <inkml:brushProperty name="color" value="#004F8B"/>
    </inkml:brush>
  </inkml:definitions>
  <inkml:trace contextRef="#ctx0" brushRef="#br0">0 290 24575,'6'-5'0,"28"2"0,36 1 0,25 2 0,-36 0 0,3 0-1639,9 0 1,2 0 1638,5 0 0,0 0 0,8 0 0,3 0-780,-22 0 0,1 0 0,1 0 780,0 0 0,0 0 0,0 0 0,2 0 0,1 0 0,-2 0-48,24 0 1,-2 0 47,-8 0 0,-1 0 0,-2 0 0,2 0-1084,7 0 0,4 0 1084,-14 0 0,5 0 0,-5 0 0,8 0 0,0 0-10,-13 0 0,4 0 0,-9 0 10,-11 0 0,-4 0 1030,7 0 0,-4 0-1030,16 0 1323,-24 0-1323,-12 0 2745,-12 0-2745,-6 0 1751,-2 0-1751,-8-2 31,-6-3-31,-7-3 0,-8-8 0,-3-4 0,-6-2 0,-2 1 0,-4 4 0,0 0 0,5 4 0,2 2 0,4 1 0,1 2 0,0-2 0,-3-4 0,5 9 0,-1-8 0,6 6 0,-2-3 0,-1-2 0,-1 3 0,2 0 0,3 3 0,0 2 0,3-1 0,0 2 0,6 0 0,8 3 0,9 10 0,16 12 0,8 12 0,4 2 0,-1 0 0,-6-2 0,-7-4 0,-3 1 0,-3-4 0,-7-6 0,-1-1 0,-5-5 0,-2-1 0,5 3 0,-7-9 0,5 5 0,-2-10 0,-4 1 0,2 1 0,-9-3 0,-5 1 0,-6 0 0,-3 1 0,-12 1 0,-6 5 0,-7 4 0,-6 2 0,4 4 0,2-2 0,3 0 0,4-1 0,3 0 0,1-1 0,6 0 0,5-1 0,7 0 0,4-4 0,2-3 0,1-5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15e98183a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15e98183a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4bc3bfcf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4bc3bfcf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4bc3bfcf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4bc3bfcf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24bc3bfcf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24bc3bfcf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ED09-2618-C54F-9623-9A88FD59CE8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94722CC-F661-5757-4B5B-862FA04916B0}"/>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0D56462-EC09-9EEF-F7D2-D1838017D79E}"/>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0D3E33D-D6EC-48EE-1B5F-78A783C942D8}"/>
              </a:ext>
            </a:extLst>
          </p:cNvPr>
          <p:cNvSpPr>
            <a:spLocks noGrp="1"/>
          </p:cNvSpPr>
          <p:nvPr>
            <p:ph type="dt" sz="half" idx="10"/>
          </p:nvPr>
        </p:nvSpPr>
        <p:spPr/>
        <p:txBody>
          <a:bodyPr/>
          <a:lstStyle/>
          <a:p>
            <a:fld id="{871F3664-B101-EF4D-90BB-9D5C6D52141C}" type="datetimeFigureOut">
              <a:rPr lang="en-US" smtClean="0"/>
              <a:t>5/7/24</a:t>
            </a:fld>
            <a:endParaRPr lang="en-US"/>
          </a:p>
        </p:txBody>
      </p:sp>
      <p:sp>
        <p:nvSpPr>
          <p:cNvPr id="6" name="Footer Placeholder 5">
            <a:extLst>
              <a:ext uri="{FF2B5EF4-FFF2-40B4-BE49-F238E27FC236}">
                <a16:creationId xmlns:a16="http://schemas.microsoft.com/office/drawing/2014/main" id="{1D30E613-1359-ED61-D797-2AD084F3C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71FA66-9DF6-CB38-8DA0-0AF40935D9B4}"/>
              </a:ext>
            </a:extLst>
          </p:cNvPr>
          <p:cNvSpPr>
            <a:spLocks noGrp="1"/>
          </p:cNvSpPr>
          <p:nvPr>
            <p:ph type="sldNum" sz="quarter" idx="12"/>
          </p:nvPr>
        </p:nvSpPr>
        <p:spPr/>
        <p:txBody>
          <a:bodyPr/>
          <a:lstStyle/>
          <a:p>
            <a:fld id="{19099C65-1FEF-974B-ADAF-902C2BB4CD66}" type="slidenum">
              <a:rPr lang="en-US" smtClean="0"/>
              <a:t>‹#›</a:t>
            </a:fld>
            <a:endParaRPr lang="en-US"/>
          </a:p>
        </p:txBody>
      </p:sp>
    </p:spTree>
    <p:extLst>
      <p:ext uri="{BB962C8B-B14F-4D97-AF65-F5344CB8AC3E}">
        <p14:creationId xmlns:p14="http://schemas.microsoft.com/office/powerpoint/2010/main" val="1977900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3D95-9CFB-BE8F-C568-0254BD8F2A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E89E7C9-6D2B-5A09-AE11-4C19341B79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B58C3C-A4DC-637B-E8BB-123DC2A10D44}"/>
              </a:ext>
            </a:extLst>
          </p:cNvPr>
          <p:cNvSpPr>
            <a:spLocks noGrp="1"/>
          </p:cNvSpPr>
          <p:nvPr>
            <p:ph type="dt" sz="half" idx="10"/>
          </p:nvPr>
        </p:nvSpPr>
        <p:spPr/>
        <p:txBody>
          <a:bodyPr/>
          <a:lstStyle/>
          <a:p>
            <a:fld id="{871F3664-B101-EF4D-90BB-9D5C6D52141C}" type="datetimeFigureOut">
              <a:rPr lang="en-US" smtClean="0"/>
              <a:t>5/7/24</a:t>
            </a:fld>
            <a:endParaRPr lang="en-US"/>
          </a:p>
        </p:txBody>
      </p:sp>
      <p:sp>
        <p:nvSpPr>
          <p:cNvPr id="5" name="Footer Placeholder 4">
            <a:extLst>
              <a:ext uri="{FF2B5EF4-FFF2-40B4-BE49-F238E27FC236}">
                <a16:creationId xmlns:a16="http://schemas.microsoft.com/office/drawing/2014/main" id="{8486219C-D6AD-851A-0D44-AFA541560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C6830-1B35-FF0C-A583-19DC84D8F23B}"/>
              </a:ext>
            </a:extLst>
          </p:cNvPr>
          <p:cNvSpPr>
            <a:spLocks noGrp="1"/>
          </p:cNvSpPr>
          <p:nvPr>
            <p:ph type="sldNum" sz="quarter" idx="12"/>
          </p:nvPr>
        </p:nvSpPr>
        <p:spPr/>
        <p:txBody>
          <a:bodyPr/>
          <a:lstStyle/>
          <a:p>
            <a:fld id="{19099C65-1FEF-974B-ADAF-902C2BB4CD66}" type="slidenum">
              <a:rPr lang="en-US" smtClean="0"/>
              <a:t>‹#›</a:t>
            </a:fld>
            <a:endParaRPr lang="en-US"/>
          </a:p>
        </p:txBody>
      </p:sp>
    </p:spTree>
    <p:extLst>
      <p:ext uri="{BB962C8B-B14F-4D97-AF65-F5344CB8AC3E}">
        <p14:creationId xmlns:p14="http://schemas.microsoft.com/office/powerpoint/2010/main" val="406058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1-s2.0-S095741742300502X-main%20(1).pd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6.xml"/><Relationship Id="rId18" Type="http://schemas.openxmlformats.org/officeDocument/2006/relationships/image" Target="../media/image34.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1.png"/><Relationship Id="rId17" Type="http://schemas.openxmlformats.org/officeDocument/2006/relationships/customXml" Target="../ink/ink8.xml"/><Relationship Id="rId2" Type="http://schemas.openxmlformats.org/officeDocument/2006/relationships/image" Target="../media/image26.png"/><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28.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0.png"/><Relationship Id="rId19" Type="http://schemas.openxmlformats.org/officeDocument/2006/relationships/customXml" Target="../ink/ink9.xml"/><Relationship Id="rId4" Type="http://schemas.openxmlformats.org/officeDocument/2006/relationships/image" Target="../media/image27.png"/><Relationship Id="rId9" Type="http://schemas.openxmlformats.org/officeDocument/2006/relationships/customXml" Target="../ink/ink4.xml"/><Relationship Id="rId1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6.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customXml" Target="../ink/ink1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hyperlink" Target="1-s2.0-S095741742300502X-main%20(1).pdf" TargetMode="Externa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78651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dirty="0"/>
              <a:t>Robust Data-Driven Optimization using CVaR and SVC</a:t>
            </a:r>
            <a:endParaRPr sz="3400" dirty="0"/>
          </a:p>
        </p:txBody>
      </p:sp>
      <p:sp>
        <p:nvSpPr>
          <p:cNvPr id="136" name="Google Shape;136;p17"/>
          <p:cNvSpPr txBox="1">
            <a:spLocks noGrp="1"/>
          </p:cNvSpPr>
          <p:nvPr>
            <p:ph type="subTitle" idx="1"/>
          </p:nvPr>
        </p:nvSpPr>
        <p:spPr>
          <a:xfrm>
            <a:off x="729600" y="29217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AYUSH SINGH, 2021MT10899</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Supervisor-</a:t>
            </a:r>
            <a:endParaRPr dirty="0"/>
          </a:p>
          <a:p>
            <a:pPr marL="0" lvl="0" indent="0" algn="l" rtl="0">
              <a:spcBef>
                <a:spcPts val="0"/>
              </a:spcBef>
              <a:spcAft>
                <a:spcPts val="0"/>
              </a:spcAft>
              <a:buNone/>
            </a:pPr>
            <a:r>
              <a:rPr lang="en" dirty="0"/>
              <a:t>Prof. Aparna Mehra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9C7F-3DF9-95CB-370F-614AC16CEED3}"/>
              </a:ext>
            </a:extLst>
          </p:cNvPr>
          <p:cNvSpPr>
            <a:spLocks noGrp="1"/>
          </p:cNvSpPr>
          <p:nvPr>
            <p:ph type="title"/>
          </p:nvPr>
        </p:nvSpPr>
        <p:spPr/>
        <p:txBody>
          <a:bodyPr/>
          <a:lstStyle/>
          <a:p>
            <a:r>
              <a:rPr lang="en-US" dirty="0"/>
              <a:t>Notations</a:t>
            </a:r>
            <a:br>
              <a:rPr lang="en-US" dirty="0"/>
            </a:b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8953F04C-288A-7F75-486E-E83B40C03E5E}"/>
                  </a:ext>
                </a:extLst>
              </p:cNvPr>
              <p:cNvSpPr>
                <a:spLocks noGrp="1"/>
              </p:cNvSpPr>
              <p:nvPr>
                <p:ph type="body" idx="1"/>
              </p:nvPr>
            </p:nvSpPr>
            <p:spPr>
              <a:xfrm>
                <a:off x="403653" y="1853850"/>
                <a:ext cx="8682681" cy="2261100"/>
              </a:xfrm>
            </p:spPr>
            <p:txBody>
              <a:bodyPr/>
              <a:lstStyle/>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 first mention the notations that will be used throughout the presentation. </a:t>
                </a:r>
              </a:p>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We take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𝑛</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to be the total number of assets available and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𝑇</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to be the total number of scenarios. </a:t>
                </a:r>
              </a:p>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Let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𝐰</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𝑤</a:t>
                </a:r>
                <a:r>
                  <a:rPr lang="en-US" sz="1400"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1</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,…..,𝑤</a:t>
                </a:r>
                <a:r>
                  <a:rPr lang="en-US" sz="1400"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𝑛</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400" baseline="30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𝑇</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be the portfolio vector where each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𝑤𝑖</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is the weight allocated to asset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𝑖</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𝑖</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 1, ... ,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𝑛</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p>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Take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𝐩</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 </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b="1"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𝑝</a:t>
                </a:r>
                <a:r>
                  <a:rPr lang="en-US" sz="1400" b="1"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1</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b="1"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𝑝</a:t>
                </a:r>
                <a:r>
                  <a:rPr lang="en-US" sz="1400" b="1"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𝑇</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b="1" baseline="30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𝑇</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𝑡</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 1,...,</a:t>
                </a:r>
                <a:r>
                  <a:rPr lang="en-US" sz="1400" b="1"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 𝑇</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 the probability vector with each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𝑝</a:t>
                </a:r>
                <a:r>
                  <a:rPr lang="en-US" sz="1400"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𝑡</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being the probability of scenario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𝑡</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p>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Take </a:t>
                </a:r>
                <a:r>
                  <a:rPr lang="en-US" sz="1400" b="1"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𝑅</a:t>
                </a:r>
                <a:r>
                  <a:rPr lang="en-US" sz="1400"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𝐰</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as the random variable representing the return from portfolio </a:t>
                </a:r>
                <a:r>
                  <a:rPr lang="en-US" sz="14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𝐰</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The expected portfolio return can be expressed as </a:t>
                </a:r>
                <a14:m>
                  <m:oMath xmlns:m="http://schemas.openxmlformats.org/officeDocument/2006/math">
                    <m:nary>
                      <m:naryPr>
                        <m:chr m:val="∑"/>
                        <m:limLoc m:val="undOvr"/>
                        <m:ctrlPr>
                          <a:rPr lang="en-IN"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𝒊</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𝒏</m:t>
                        </m:r>
                      </m:sup>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𝒘</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𝑬</m:t>
                        </m:r>
                        <m:d>
                          <m:dPr>
                            <m:ctrlPr>
                              <a:rPr lang="en-IN"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𝑹</m:t>
                            </m:r>
                            <m:sSub>
                              <m:sSubPr>
                                <m:ctrlPr>
                                  <a:rPr lang="en-IN"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e>
                        </m:d>
                      </m:e>
                    </m:nary>
                  </m:oMath>
                </a14:m>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where </a:t>
                </a:r>
                <a:r>
                  <a:rPr lang="en-US" sz="1400" b="1"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𝑅</a:t>
                </a:r>
                <a:r>
                  <a:rPr lang="en-US" sz="1400" b="1" baseline="-250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rPr>
                  <a:t>𝑖</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is the random variable representing the returns of the assets 1,….,n. </a:t>
                </a:r>
              </a:p>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Under the discrete distribution of returns, the realization vector of 𝑅</a:t>
                </a:r>
                <a:r>
                  <a:rPr lang="en-US" sz="1400"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𝑖</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over 𝑇 scenarios is given by the vector (r</a:t>
                </a:r>
                <a:r>
                  <a:rPr lang="en-US" sz="1400"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i1</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r</a:t>
                </a:r>
                <a:r>
                  <a:rPr lang="en-US" sz="1400" baseline="-250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iT</a:t>
                </a:r>
                <a:r>
                  <a:rPr lang="en-US" sz="1400"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baseline="30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where r</a:t>
                </a:r>
                <a:r>
                  <a:rPr lang="en-US" sz="1400"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it</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Is the </a:t>
                </a:r>
                <a:r>
                  <a:rPr lang="en-US" sz="1400" i="1"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a:t>
                </a:r>
                <a:r>
                  <a:rPr lang="en-US" sz="14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realization of asset </a:t>
                </a:r>
                <a:r>
                  <a:rPr lang="en-US" sz="14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4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a:t>
                </a:r>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 1,…..,n. </a:t>
                </a:r>
              </a:p>
              <a:p>
                <a:r>
                  <a:rPr lang="en-US" sz="14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Take W to be the set of all feasible available portfolios, i.e., </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W = { w = (w</a:t>
                </a:r>
                <a:r>
                  <a:rPr lang="en-US" sz="1400" b="1"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1</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b="1"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w</a:t>
                </a:r>
                <a:r>
                  <a:rPr lang="en-US" sz="1400" b="1" baseline="-250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n</a:t>
                </a:r>
                <a:r>
                  <a:rPr lang="en-US" sz="14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r>
                  <a:rPr lang="en-US" sz="1400" b="1" baseline="30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a:t>
                </a:r>
                <a:r>
                  <a:rPr lang="en-US" sz="1400" b="1"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 </a:t>
                </a:r>
                <a14:m>
                  <m:oMath xmlns:m="http://schemas.openxmlformats.org/officeDocument/2006/math">
                    <m:nary>
                      <m:naryPr>
                        <m:chr m:val="∑"/>
                        <m:limLoc m:val="undOvr"/>
                        <m:ctrlPr>
                          <a:rPr lang="en-IN"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𝒊</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𝒏</m:t>
                        </m:r>
                      </m:sup>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𝒘</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𝒊</m:t>
                            </m:r>
                          </m:sub>
                        </m:sSub>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𝟏</m:t>
                        </m:r>
                      </m:e>
                    </m:nary>
                  </m:oMath>
                </a14:m>
                <a:r>
                  <a:rPr lang="en-US" sz="1400" b="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 </a:t>
                </a:r>
                <a:r>
                  <a:rPr lang="en-US" sz="1400" b="1" dirty="0" err="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w</a:t>
                </a:r>
                <a:r>
                  <a:rPr lang="en-US" sz="1400" b="1" baseline="-25000" dirty="0" err="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i</a:t>
                </a:r>
                <a:r>
                  <a:rPr lang="en-US" sz="1400" b="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 &gt;= 0, </a:t>
                </a:r>
                <a:r>
                  <a:rPr lang="en-US" sz="1400" b="1" dirty="0" err="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i</a:t>
                </a:r>
                <a:r>
                  <a:rPr lang="en-US" sz="1400" b="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=1,….n}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Text Placeholder 2">
                <a:extLst>
                  <a:ext uri="{FF2B5EF4-FFF2-40B4-BE49-F238E27FC236}">
                    <a16:creationId xmlns:a16="http://schemas.microsoft.com/office/drawing/2014/main" id="{8953F04C-288A-7F75-486E-E83B40C03E5E}"/>
                  </a:ext>
                </a:extLst>
              </p:cNvPr>
              <p:cNvSpPr>
                <a:spLocks noGrp="1" noRot="1" noChangeAspect="1" noMove="1" noResize="1" noEditPoints="1" noAdjustHandles="1" noChangeArrowheads="1" noChangeShapeType="1" noTextEdit="1"/>
              </p:cNvSpPr>
              <p:nvPr>
                <p:ph type="body" idx="1"/>
              </p:nvPr>
            </p:nvSpPr>
            <p:spPr>
              <a:xfrm>
                <a:off x="403653" y="1853850"/>
                <a:ext cx="8682681" cy="2261100"/>
              </a:xfrm>
              <a:blipFill>
                <a:blip r:embed="rId2"/>
                <a:stretch>
                  <a:fillRect r="-292" b="-41341"/>
                </a:stretch>
              </a:blipFill>
            </p:spPr>
            <p:txBody>
              <a:bodyPr/>
              <a:lstStyle/>
              <a:p>
                <a:r>
                  <a:rPr lang="en-US">
                    <a:noFill/>
                  </a:rPr>
                  <a:t> </a:t>
                </a:r>
              </a:p>
            </p:txBody>
          </p:sp>
        </mc:Fallback>
      </mc:AlternateContent>
    </p:spTree>
    <p:extLst>
      <p:ext uri="{BB962C8B-B14F-4D97-AF65-F5344CB8AC3E}">
        <p14:creationId xmlns:p14="http://schemas.microsoft.com/office/powerpoint/2010/main" val="168867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66FD-27FE-6BFE-7F94-D6EDC2F376B4}"/>
              </a:ext>
            </a:extLst>
          </p:cNvPr>
          <p:cNvSpPr>
            <a:spLocks noGrp="1"/>
          </p:cNvSpPr>
          <p:nvPr>
            <p:ph type="title"/>
          </p:nvPr>
        </p:nvSpPr>
        <p:spPr/>
        <p:txBody>
          <a:bodyPr/>
          <a:lstStyle/>
          <a:p>
            <a:r>
              <a:rPr lang="en-US" dirty="0"/>
              <a:t>Model Construction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38E0A25-E211-EA37-0241-2B94812EA8A6}"/>
                  </a:ext>
                </a:extLst>
              </p:cNvPr>
              <p:cNvSpPr>
                <a:spLocks noGrp="1"/>
              </p:cNvSpPr>
              <p:nvPr>
                <p:ph type="body" idx="1"/>
              </p:nvPr>
            </p:nvSpPr>
            <p:spPr/>
            <p:txBody>
              <a:bodyPr/>
              <a:lstStyle/>
              <a:p>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Consider assets </a:t>
                </a:r>
                <a:r>
                  <a:rPr lang="en-US" sz="1800" i="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S</a:t>
                </a:r>
                <a:r>
                  <a:rPr lang="en-US" sz="1800" i="1"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1</a:t>
                </a:r>
                <a:r>
                  <a:rPr lang="en-US" sz="1800" i="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,……,S</a:t>
                </a:r>
                <a:r>
                  <a:rPr lang="en-US" sz="1800" i="1"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n, </a:t>
                </a:r>
                <a:r>
                  <a:rPr lang="en-US" sz="1800" i="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n</a:t>
                </a:r>
                <a:r>
                  <a:rPr lang="en-US" sz="1800" i="1"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≥2. Suppose </a:t>
                </a:r>
                <a:r>
                  <a:rPr lang="en-US" sz="18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r</a:t>
                </a:r>
                <a:r>
                  <a:rPr lang="en-US" sz="1800" baseline="-250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a:t>
                </a: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denotes the expected return of Asset S</a:t>
                </a:r>
                <a:r>
                  <a:rPr lang="en-US" sz="1800"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a:t>
                </a: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and also consider </a:t>
                </a:r>
                <a:r>
                  <a:rPr lang="en-US" sz="18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w</a:t>
                </a:r>
                <a:r>
                  <a:rPr lang="en-US" sz="1800" baseline="-250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a:t>
                </a:r>
                <a:r>
                  <a:rPr lang="en-US" sz="1800" baseline="-250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as the proportion of holding in the </a:t>
                </a:r>
                <a:r>
                  <a:rPr lang="en-US" sz="1800" i="1"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i</a:t>
                </a:r>
                <a:r>
                  <a:rPr lang="en-US" sz="1800" dirty="0" err="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a:t>
                </a: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asset. We can represent the expected return as follows.</a:t>
                </a:r>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gn="ctr">
                  <a:buNone/>
                </a:pPr>
                <a14:m>
                  <m:oMath xmlns:m="http://schemas.openxmlformats.org/officeDocument/2006/math">
                    <m:r>
                      <a:rPr lang="en-US" sz="1800" b="1" i="1" smtClean="0">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𝑬</m:t>
                    </m:r>
                    <m:d>
                      <m:dPr>
                        <m:begChr m:val="["/>
                        <m:endChr m:val="]"/>
                        <m:ctrlPr>
                          <a:rPr lang="en-IN" b="1" i="1">
                            <a:solidFill>
                              <a:schemeClr val="bg2"/>
                            </a:solidFill>
                            <a:effectLst/>
                            <a:latin typeface="Cambria Math" panose="02040503050406030204" pitchFamily="18" charset="0"/>
                          </a:rPr>
                        </m:ctrlPr>
                      </m:dPr>
                      <m:e>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𝑹</m:t>
                        </m:r>
                        <m:sSub>
                          <m:sSubPr>
                            <m:ctrlPr>
                              <a:rPr lang="en-IN" b="1" i="1">
                                <a:solidFill>
                                  <a:schemeClr val="bg2"/>
                                </a:solidFill>
                                <a:effectLst/>
                                <a:latin typeface="Cambria Math" panose="02040503050406030204" pitchFamily="18" charset="0"/>
                              </a:rPr>
                            </m:ctrlPr>
                          </m:sSubPr>
                          <m:e>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𝒘</m:t>
                            </m:r>
                          </m:sub>
                        </m:sSub>
                      </m:e>
                    </m:d>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𝒓</m:t>
                    </m:r>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b="1" i="1">
                            <a:solidFill>
                              <a:schemeClr val="bg2"/>
                            </a:solidFill>
                            <a:effectLst/>
                            <a:latin typeface="Cambria Math" panose="02040503050406030204" pitchFamily="18" charset="0"/>
                          </a:rPr>
                        </m:ctrlPr>
                      </m:sSubPr>
                      <m:e>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b="1" i="1">
                            <a:solidFill>
                              <a:schemeClr val="bg2"/>
                            </a:solidFill>
                            <a:effectLst/>
                            <a:latin typeface="Cambria Math" panose="02040503050406030204" pitchFamily="18" charset="0"/>
                          </a:rPr>
                        </m:ctrlPr>
                      </m:sSubPr>
                      <m:e>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b="1" i="1">
                            <a:solidFill>
                              <a:schemeClr val="bg2"/>
                            </a:solidFill>
                            <a:effectLst/>
                            <a:latin typeface="Cambria Math" panose="02040503050406030204" pitchFamily="18" charset="0"/>
                          </a:rPr>
                        </m:ctrlPr>
                      </m:sSubPr>
                      <m:e>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𝒓</m:t>
                        </m:r>
                      </m:e>
                      <m: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sSub>
                      <m:sSubPr>
                        <m:ctrlPr>
                          <a:rPr lang="en-IN" b="1" i="1">
                            <a:solidFill>
                              <a:schemeClr val="bg2"/>
                            </a:solidFill>
                            <a:effectLst/>
                            <a:latin typeface="Cambria Math" panose="02040503050406030204" pitchFamily="18" charset="0"/>
                          </a:rPr>
                        </m:ctrlPr>
                      </m:sSubPr>
                      <m:e>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𝒘</m:t>
                        </m:r>
                      </m:e>
                      <m:sub>
                        <m:r>
                          <a:rPr lang="en-US" sz="1800" b="1" i="1">
                            <a:solidFill>
                              <a:schemeClr val="bg2"/>
                            </a:solidFill>
                            <a:effectLst/>
                            <a:latin typeface="Cambria Math" panose="02040503050406030204" pitchFamily="18" charset="0"/>
                            <a:ea typeface="Times New Roman" panose="02020603050405020304" pitchFamily="18" charset="0"/>
                            <a:cs typeface="Times New Roman" panose="02020603050405020304" pitchFamily="18" charset="0"/>
                          </a:rPr>
                          <m:t>𝒏</m:t>
                        </m:r>
                      </m:sub>
                    </m:sSub>
                  </m:oMath>
                </a14:m>
                <a:r>
                  <a:rPr lang="en-IN" b="1" dirty="0">
                    <a:solidFill>
                      <a:schemeClr val="bg2"/>
                    </a:solidFill>
                    <a:effectLst/>
                  </a:rPr>
                  <a:t> </a:t>
                </a:r>
                <a:endParaRPr lang="en-US" b="1" dirty="0">
                  <a:solidFill>
                    <a:schemeClr val="bg2"/>
                  </a:solidFill>
                </a:endParaRPr>
              </a:p>
            </p:txBody>
          </p:sp>
        </mc:Choice>
        <mc:Fallback>
          <p:sp>
            <p:nvSpPr>
              <p:cNvPr id="3" name="Text Placeholder 2">
                <a:extLst>
                  <a:ext uri="{FF2B5EF4-FFF2-40B4-BE49-F238E27FC236}">
                    <a16:creationId xmlns:a16="http://schemas.microsoft.com/office/drawing/2014/main" id="{238E0A25-E211-EA37-0241-2B94812EA8A6}"/>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3489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5B6C9869-71FA-80C9-A1CE-2171A9473C69}"/>
                  </a:ext>
                </a:extLst>
              </p:cNvPr>
              <p:cNvSpPr>
                <a:spLocks noGrp="1"/>
              </p:cNvSpPr>
              <p:nvPr>
                <p:ph type="body" idx="1"/>
              </p:nvPr>
            </p:nvSpPr>
            <p:spPr>
              <a:xfrm>
                <a:off x="403653" y="1194486"/>
                <a:ext cx="8030972" cy="3038397"/>
              </a:xfrm>
            </p:spPr>
            <p:txBody>
              <a:bodyPr/>
              <a:lstStyle/>
              <a:p>
                <a:r>
                  <a:rPr lang="en-US" sz="2400"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Let </a:t>
                </a:r>
                <a:r>
                  <a:rPr lang="en-US" sz="2400" b="1" i="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f</a:t>
                </a:r>
                <a:r>
                  <a:rPr lang="en-US" sz="2400" i="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a:t>
                </a:r>
                <a:r>
                  <a:rPr lang="en-US" sz="2400" b="1" i="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 w , y ) </a:t>
                </a:r>
                <a:r>
                  <a:rPr lang="en-US" sz="2400"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denote the loss function when we choose the portfolio x from a set of feasible portfolios and y is the realization of the random events (the vector of asset returns of n assets). We consider the portfolio return loss </a:t>
                </a:r>
                <a:r>
                  <a:rPr lang="en-US" sz="2400" i="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f(</a:t>
                </a:r>
                <a:r>
                  <a:rPr lang="en-US" sz="2400" i="1" dirty="0" err="1">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w,y</a:t>
                </a:r>
                <a:r>
                  <a:rPr lang="en-US" sz="2400" i="1"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 </a:t>
                </a:r>
                <a:r>
                  <a:rPr lang="en-US" sz="2400"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a:t>the negative of the portfolio return that is a convex function of the portfolio variables w :</a:t>
                </a:r>
              </a:p>
              <a:p>
                <a:pPr marL="146050" indent="0">
                  <a:buNone/>
                </a:pPr>
                <a:endParaRPr lang="en-US" sz="2400" dirty="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endParaRPr>
              </a:p>
              <a:p>
                <a:pPr marL="146050" indent="0">
                  <a:buNone/>
                </a:pPr>
                <a14:m>
                  <m:oMathPara xmlns:m="http://schemas.openxmlformats.org/officeDocument/2006/math">
                    <m:oMathParaPr>
                      <m:jc m:val="centerGroup"/>
                    </m:oMathParaPr>
                    <m:oMath xmlns:m="http://schemas.openxmlformats.org/officeDocument/2006/math">
                      <m:r>
                        <a:rPr lang="en-US" sz="2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p>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sSup>
                      <m:r>
                        <a:rPr lang="en-US" sz="2400" b="1"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𝒘</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sSub>
                        <m:sSub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buNone/>
                </a:pPr>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Text Placeholder 2">
                <a:extLst>
                  <a:ext uri="{FF2B5EF4-FFF2-40B4-BE49-F238E27FC236}">
                    <a16:creationId xmlns:a16="http://schemas.microsoft.com/office/drawing/2014/main" id="{5B6C9869-71FA-80C9-A1CE-2171A9473C69}"/>
                  </a:ext>
                </a:extLst>
              </p:cNvPr>
              <p:cNvSpPr>
                <a:spLocks noGrp="1" noRot="1" noChangeAspect="1" noMove="1" noResize="1" noEditPoints="1" noAdjustHandles="1" noChangeArrowheads="1" noChangeShapeType="1" noTextEdit="1"/>
              </p:cNvSpPr>
              <p:nvPr>
                <p:ph type="body" idx="1"/>
              </p:nvPr>
            </p:nvSpPr>
            <p:spPr>
              <a:xfrm>
                <a:off x="403653" y="1194486"/>
                <a:ext cx="8030972" cy="3038397"/>
              </a:xfrm>
              <a:blipFill>
                <a:blip r:embed="rId2"/>
                <a:stretch>
                  <a:fillRect r="-473" b="-17500"/>
                </a:stretch>
              </a:blipFill>
            </p:spPr>
            <p:txBody>
              <a:bodyPr/>
              <a:lstStyle/>
              <a:p>
                <a:r>
                  <a:rPr lang="en-US">
                    <a:noFill/>
                  </a:rPr>
                  <a:t> </a:t>
                </a:r>
              </a:p>
            </p:txBody>
          </p:sp>
        </mc:Fallback>
      </mc:AlternateContent>
    </p:spTree>
    <p:extLst>
      <p:ext uri="{BB962C8B-B14F-4D97-AF65-F5344CB8AC3E}">
        <p14:creationId xmlns:p14="http://schemas.microsoft.com/office/powerpoint/2010/main" val="35369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22B58F61-282C-4165-2259-2E80D873DFAB}"/>
                  </a:ext>
                </a:extLst>
              </p:cNvPr>
              <p:cNvSpPr>
                <a:spLocks noGrp="1"/>
              </p:cNvSpPr>
              <p:nvPr>
                <p:ph type="body" idx="1"/>
              </p:nvPr>
            </p:nvSpPr>
            <p:spPr>
              <a:xfrm>
                <a:off x="538179" y="1281450"/>
                <a:ext cx="7688700" cy="2261100"/>
              </a:xfrm>
            </p:spPr>
            <p:txBody>
              <a:bodyPr/>
              <a:lstStyle/>
              <a:p>
                <a:pPr marL="311150" marR="311150">
                  <a:lnSpc>
                    <a:spcPct val="130000"/>
                  </a:lnSpc>
                  <a:spcBef>
                    <a:spcPts val="1200"/>
                  </a:spcBef>
                  <a:spcAft>
                    <a:spcPts val="1200"/>
                  </a:spcAft>
                </a:pPr>
                <a:r>
                  <a:rPr lang="en-US" sz="2400" i="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We assume that the random variable y has a probability density function donated by </a:t>
                </a:r>
                <a:r>
                  <a:rPr lang="en-US" sz="2400" i="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p(y). </a:t>
                </a:r>
                <a:r>
                  <a:rPr lang="en-US" sz="2400" i="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For a fixed decision vector w, the cumulative distribution function of the loss associated with that vector is computed as follows</a:t>
                </a:r>
                <a:endParaRPr lang="en-IN" sz="2400" i="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30000"/>
                  </a:lnSpc>
                  <a:spcAft>
                    <a:spcPts val="1200"/>
                  </a:spcAft>
                </a:pPr>
                <a14:m>
                  <m:oMath xmlns:m="http://schemas.openxmlformats.org/officeDocument/2006/math">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d>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nary>
                      <m:naryPr>
                        <m:limLoc m:val="undOv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sub>
                      <m:sup>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d>
                          <m:dPr>
                            <m:ctrlPr>
                              <a:rPr lang="en-IN"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2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𝑑𝑦</m:t>
                        </m:r>
                      </m:e>
                    </m:nary>
                  </m:oMath>
                </a14:m>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Text Placeholder 2">
                <a:extLst>
                  <a:ext uri="{FF2B5EF4-FFF2-40B4-BE49-F238E27FC236}">
                    <a16:creationId xmlns:a16="http://schemas.microsoft.com/office/drawing/2014/main" id="{22B58F61-282C-4165-2259-2E80D873DFAB}"/>
                  </a:ext>
                </a:extLst>
              </p:cNvPr>
              <p:cNvSpPr>
                <a:spLocks noGrp="1" noRot="1" noChangeAspect="1" noMove="1" noResize="1" noEditPoints="1" noAdjustHandles="1" noChangeArrowheads="1" noChangeShapeType="1" noTextEdit="1"/>
              </p:cNvSpPr>
              <p:nvPr>
                <p:ph type="body" idx="1"/>
              </p:nvPr>
            </p:nvSpPr>
            <p:spPr>
              <a:xfrm>
                <a:off x="538179" y="1281450"/>
                <a:ext cx="7688700" cy="2261100"/>
              </a:xfrm>
              <a:blipFill>
                <a:blip r:embed="rId2"/>
                <a:stretch>
                  <a:fillRect l="-165" b="-96648"/>
                </a:stretch>
              </a:blipFill>
            </p:spPr>
            <p:txBody>
              <a:bodyPr/>
              <a:lstStyle/>
              <a:p>
                <a:r>
                  <a:rPr lang="en-US">
                    <a:noFill/>
                  </a:rPr>
                  <a:t> </a:t>
                </a:r>
              </a:p>
            </p:txBody>
          </p:sp>
        </mc:Fallback>
      </mc:AlternateContent>
    </p:spTree>
    <p:extLst>
      <p:ext uri="{BB962C8B-B14F-4D97-AF65-F5344CB8AC3E}">
        <p14:creationId xmlns:p14="http://schemas.microsoft.com/office/powerpoint/2010/main" val="75222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62C9FD8-F5E3-6097-FE06-AF38839723DC}"/>
                  </a:ext>
                </a:extLst>
              </p:cNvPr>
              <p:cNvSpPr>
                <a:spLocks noGrp="1"/>
              </p:cNvSpPr>
              <p:nvPr>
                <p:ph type="body" idx="1"/>
              </p:nvPr>
            </p:nvSpPr>
            <p:spPr>
              <a:xfrm>
                <a:off x="345990" y="1301578"/>
                <a:ext cx="8311058" cy="3260818"/>
              </a:xfrm>
            </p:spPr>
            <p:txBody>
              <a:bodyPr/>
              <a:lstStyle/>
              <a:p>
                <a:pPr>
                  <a:lnSpc>
                    <a:spcPct val="130000"/>
                  </a:lnSpc>
                  <a:spcAft>
                    <a:spcPts val="1200"/>
                  </a:spcAf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Therefore for a given confidence level ⍺, the ⍺-VaR associated with portfolio </a:t>
                </a:r>
                <a:r>
                  <a:rPr lang="en-US" sz="18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w </a:t>
                </a: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is represented as ,</a:t>
                </a:r>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30000"/>
                  </a:lnSpc>
                  <a:spcAft>
                    <a:spcPts val="1200"/>
                  </a:spcAft>
                </a:pPr>
                <a14:m>
                  <m:oMath xmlns:m="http://schemas.openxmlformats.org/officeDocument/2006/math">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𝑉𝑎</m:t>
                    </m:r>
                    <m:sSub>
                      <m:sSub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min</m:t>
                        </m:r>
                      </m:fName>
                      <m:e>
                        <m:d>
                          <m:dPr>
                            <m:begChr m:val="{"/>
                            <m:endChr m:val="}"/>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 </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𝜓</m:t>
                            </m:r>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d>
                      </m:e>
                    </m:func>
                  </m:oMath>
                </a14:m>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30000"/>
                  </a:lnSpc>
                  <a:spcAft>
                    <a:spcPts val="1200"/>
                  </a:spcAf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Also we define the ⍺-CVaR associated with the portfolio x as </a:t>
                </a:r>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30000"/>
                  </a:lnSpc>
                  <a:spcAft>
                    <a:spcPts val="1200"/>
                  </a:spcAft>
                </a:pPr>
                <a14:m>
                  <m:oMath xmlns:m="http://schemas.openxmlformats.org/officeDocument/2006/math">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𝐶𝑉𝑎</m:t>
                    </m:r>
                    <m:sSub>
                      <m:sSub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sub>
                    </m:sSub>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d>
                      </m:den>
                    </m:f>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nary>
                      <m:naryPr>
                        <m:limLoc m:val="undOv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𝑉𝑎</m:t>
                        </m:r>
                        <m:sSub>
                          <m:sSub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sub>
                        </m:sSub>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𝑥</m:t>
                            </m:r>
                          </m:e>
                        </m:d>
                      </m:sub>
                      <m:sup/>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m:t>
                        </m:r>
                        <m:d>
                          <m:dPr>
                            <m:ctrlPr>
                              <a:rPr lang="en-IN"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𝑑𝑦</m:t>
                        </m:r>
                      </m:e>
                    </m:nary>
                  </m:oMath>
                </a14:m>
                <a:endPar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Text Placeholder 2">
                <a:extLst>
                  <a:ext uri="{FF2B5EF4-FFF2-40B4-BE49-F238E27FC236}">
                    <a16:creationId xmlns:a16="http://schemas.microsoft.com/office/drawing/2014/main" id="{F62C9FD8-F5E3-6097-FE06-AF38839723DC}"/>
                  </a:ext>
                </a:extLst>
              </p:cNvPr>
              <p:cNvSpPr>
                <a:spLocks noGrp="1" noRot="1" noChangeAspect="1" noMove="1" noResize="1" noEditPoints="1" noAdjustHandles="1" noChangeArrowheads="1" noChangeShapeType="1" noTextEdit="1"/>
              </p:cNvSpPr>
              <p:nvPr>
                <p:ph type="body" idx="1"/>
              </p:nvPr>
            </p:nvSpPr>
            <p:spPr>
              <a:xfrm>
                <a:off x="345990" y="1301578"/>
                <a:ext cx="8311058" cy="3260818"/>
              </a:xfrm>
              <a:blipFill>
                <a:blip r:embed="rId2"/>
                <a:stretch>
                  <a:fillRect r="-611" b="-1550"/>
                </a:stretch>
              </a:blipFill>
            </p:spPr>
            <p:txBody>
              <a:bodyPr/>
              <a:lstStyle/>
              <a:p>
                <a:r>
                  <a:rPr lang="en-US">
                    <a:noFill/>
                  </a:rPr>
                  <a:t> </a:t>
                </a:r>
              </a:p>
            </p:txBody>
          </p:sp>
        </mc:Fallback>
      </mc:AlternateContent>
    </p:spTree>
    <p:extLst>
      <p:ext uri="{BB962C8B-B14F-4D97-AF65-F5344CB8AC3E}">
        <p14:creationId xmlns:p14="http://schemas.microsoft.com/office/powerpoint/2010/main" val="3093816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44703A64-181B-8269-2345-4194AFCE95E9}"/>
                  </a:ext>
                </a:extLst>
              </p:cNvPr>
              <p:cNvSpPr>
                <a:spLocks noGrp="1"/>
              </p:cNvSpPr>
              <p:nvPr>
                <p:ph type="body" idx="1"/>
              </p:nvPr>
            </p:nvSpPr>
            <p:spPr>
              <a:xfrm>
                <a:off x="0" y="248058"/>
                <a:ext cx="9332843" cy="5953958"/>
              </a:xfrm>
            </p:spPr>
            <p:txBody>
              <a:bodyPr/>
              <a:lstStyle/>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sSup>
                            <m:sSup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p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𝐹</m:t>
                              </m:r>
                            </m:e>
                            <m:sup>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sup>
                          </m:sSup>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𝛼</m:t>
                          </m:r>
                        </m:sub>
                      </m:sSub>
                      <m:d>
                        <m:d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d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𝑤</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𝛾</m:t>
                          </m:r>
                        </m:e>
                      </m:d>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𝛾</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f>
                        <m:f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fPr>
                        <m:num>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m:t>
                          </m:r>
                        </m:num>
                        <m:den>
                          <m:d>
                            <m:d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d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𝛼</m:t>
                              </m:r>
                            </m:e>
                          </m:d>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𝑇</m:t>
                          </m:r>
                        </m:den>
                      </m:f>
                      <m:sSup>
                        <m:sSup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pPr>
                        <m:e>
                          <m:nary>
                            <m:naryPr>
                              <m:chr m:val="∑"/>
                              <m:limLoc m:val="undOv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naryPr>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m:t>
                              </m:r>
                            </m:sub>
                            <m:sup>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𝑇</m:t>
                              </m:r>
                            </m:sup>
                            <m:e>
                              <m:d>
                                <m:d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d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𝑓</m:t>
                                  </m:r>
                                  <m:d>
                                    <m:d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d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𝑤</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𝑟</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m:t>
                                          </m:r>
                                        </m:sub>
                                      </m:sSub>
                                    </m:e>
                                  </m:d>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𝛾</m:t>
                                  </m:r>
                                </m:e>
                              </m:d>
                            </m:e>
                          </m:nary>
                        </m:e>
                        <m:sup>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sup>
                      </m:sSup>
                    </m:oMath>
                  </m:oMathPara>
                </a14:m>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Now using this in the optimization problem and introducing artificial variables d</a:t>
                </a:r>
                <a:r>
                  <a:rPr lang="en-US" sz="1600" baseline="-25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 add two additional constraints to get the entire model as.</a:t>
                </a:r>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func>
                        <m:func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min</m:t>
                              </m:r>
                            </m:e>
                            <m:lim>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lim>
                          </m:limLow>
                        </m:fName>
                        <m:e>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num>
                            <m:den>
                              <m:d>
                                <m:d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𝛼</m:t>
                                  </m:r>
                                </m:e>
                              </m:d>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den>
                          </m:f>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sup>
                            <m:e>
                              <m:sSub>
                                <m:sSub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sub>
                              </m:sSub>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e>
                          </m:nary>
                        </m:e>
                      </m:func>
                    </m:oMath>
                  </m:oMathPara>
                </a14:m>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𝑠</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𝑑</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sub>
                      </m:s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≥0 ,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𝑇</m:t>
                      </m:r>
                    </m:oMath>
                  </m:oMathPara>
                </a14:m>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𝑑</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sub>
                      </m:s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𝛾</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nary>
                        <m:naryPr>
                          <m:chr m:val="∑"/>
                          <m:limLoc m:val="undOv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naryPr>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m:t>
                          </m:r>
                        </m:sub>
                        <m:sup>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𝑛</m:t>
                          </m:r>
                        </m:sup>
                        <m:e>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𝑟</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𝑖𝑡</m:t>
                              </m:r>
                            </m:sub>
                          </m:sSub>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𝑤</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m:t>
                              </m:r>
                            </m:sub>
                          </m:sSub>
                        </m:e>
                      </m:nary>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𝑇</m:t>
                      </m:r>
                    </m:oMath>
                  </m:oMathPara>
                </a14:m>
                <a:endParaRPr lang="en-US" sz="1600" dirty="0">
                  <a:solidFill>
                    <a:srgbClr val="000000"/>
                  </a:solidFill>
                  <a:effectLst/>
                  <a:latin typeface="Times New Roman" panose="02020603050405020304" pitchFamily="18" charset="0"/>
                  <a:ea typeface="Times New Roman" panose="02020603050405020304" pitchFamily="18" charset="0"/>
                  <a:cs typeface="Times" pitchFamily="2" charset="0"/>
                </a:endParaRPr>
              </a:p>
              <a:p>
                <a:pPr marL="146050" indent="0">
                  <a:lnSpc>
                    <a:spcPct val="130000"/>
                  </a:lnSpc>
                  <a:spcAft>
                    <a:spcPts val="1200"/>
                  </a:spcAft>
                  <a:buNone/>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𝑤</m:t>
                    </m:r>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 </m:t>
                    </m:r>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𝜖</m:t>
                    </m:r>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 </m:t>
                    </m:r>
                    <m:r>
                      <a:rPr lang="en-US" sz="1600" b="1" i="1" smtClean="0">
                        <a:solidFill>
                          <a:srgbClr val="000000"/>
                        </a:solidFill>
                        <a:effectLst/>
                        <a:latin typeface="Cambria Math" panose="02040503050406030204" pitchFamily="18" charset="0"/>
                        <a:ea typeface="SimSun" panose="02010600030101010101" pitchFamily="2" charset="-122"/>
                        <a:cs typeface="Times" pitchFamily="2" charset="0"/>
                      </a:rPr>
                      <m:t>𝑾</m:t>
                    </m:r>
                  </m:oMath>
                </a14:m>
                <a:r>
                  <a:rPr lang="en-US" sz="1600" dirty="0">
                    <a:solidFill>
                      <a:srgbClr val="000000"/>
                    </a:solidFill>
                    <a:effectLst/>
                    <a:latin typeface="Cambria Math" panose="02040503050406030204" pitchFamily="18" charset="0"/>
                    <a:ea typeface="SimSun" panose="02010600030101010101" pitchFamily="2" charset="-122"/>
                    <a:cs typeface="Times" pitchFamily="2" charset="0"/>
                  </a:rPr>
                  <a:t> </a:t>
                </a:r>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r>
                  <a:rPr lang="en-GB" sz="16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Text Placeholder 2">
                <a:extLst>
                  <a:ext uri="{FF2B5EF4-FFF2-40B4-BE49-F238E27FC236}">
                    <a16:creationId xmlns:a16="http://schemas.microsoft.com/office/drawing/2014/main" id="{44703A64-181B-8269-2345-4194AFCE95E9}"/>
                  </a:ext>
                </a:extLst>
              </p:cNvPr>
              <p:cNvSpPr>
                <a:spLocks noGrp="1" noRot="1" noChangeAspect="1" noMove="1" noResize="1" noEditPoints="1" noAdjustHandles="1" noChangeArrowheads="1" noChangeShapeType="1" noTextEdit="1"/>
              </p:cNvSpPr>
              <p:nvPr>
                <p:ph type="body" idx="1"/>
              </p:nvPr>
            </p:nvSpPr>
            <p:spPr>
              <a:xfrm>
                <a:off x="0" y="248058"/>
                <a:ext cx="9332843" cy="5953958"/>
              </a:xfrm>
              <a:blipFill>
                <a:blip r:embed="rId2"/>
                <a:stretch>
                  <a:fillRect t="-7660"/>
                </a:stretch>
              </a:blipFill>
            </p:spPr>
            <p:txBody>
              <a:bodyPr/>
              <a:lstStyle/>
              <a:p>
                <a:r>
                  <a:rPr lang="en-US">
                    <a:noFill/>
                  </a:rPr>
                  <a:t> </a:t>
                </a:r>
              </a:p>
            </p:txBody>
          </p:sp>
        </mc:Fallback>
      </mc:AlternateContent>
    </p:spTree>
    <p:extLst>
      <p:ext uri="{BB962C8B-B14F-4D97-AF65-F5344CB8AC3E}">
        <p14:creationId xmlns:p14="http://schemas.microsoft.com/office/powerpoint/2010/main" val="2314516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9384-024B-26D6-038B-0EB81EF4F6E8}"/>
              </a:ext>
            </a:extLst>
          </p:cNvPr>
          <p:cNvSpPr>
            <a:spLocks noGrp="1"/>
          </p:cNvSpPr>
          <p:nvPr>
            <p:ph type="title"/>
          </p:nvPr>
        </p:nvSpPr>
        <p:spPr>
          <a:xfrm>
            <a:off x="727650" y="1268954"/>
            <a:ext cx="7688700" cy="535200"/>
          </a:xfrm>
        </p:spPr>
        <p:txBody>
          <a:bodyPr/>
          <a:lstStyle/>
          <a:p>
            <a:r>
              <a:rPr lang="en-IN" sz="1600" b="0" i="0" dirty="0">
                <a:solidFill>
                  <a:srgbClr val="111111"/>
                </a:solidFill>
                <a:effectLst/>
                <a:latin typeface="-apple-system"/>
              </a:rPr>
              <a:t>Like the mean-variance model, we can construct a portfolio, which maximizes the expected return for some level of risk (in this case, expressed using CVaR). If we introduce a risk aversion coefficient </a:t>
            </a:r>
            <a:r>
              <a:rPr lang="el-GR" sz="1600" b="0" i="0" u="none" strike="noStrike" dirty="0">
                <a:solidFill>
                  <a:srgbClr val="111111"/>
                </a:solidFill>
                <a:effectLst/>
                <a:latin typeface="STIXGeneral-Italic" pitchFamily="2" charset="2"/>
              </a:rPr>
              <a:t>λ</a:t>
            </a:r>
            <a:r>
              <a:rPr lang="el-GR" sz="1600" b="0" i="0" u="none" strike="noStrike" dirty="0">
                <a:solidFill>
                  <a:srgbClr val="111111"/>
                </a:solidFill>
                <a:effectLst/>
                <a:latin typeface="-apple-system"/>
              </a:rPr>
              <a:t>𝜆</a:t>
            </a:r>
            <a:r>
              <a:rPr lang="el-GR" sz="1600" b="0" i="0" dirty="0">
                <a:solidFill>
                  <a:srgbClr val="111111"/>
                </a:solidFill>
                <a:effectLst/>
                <a:latin typeface="-apple-system"/>
              </a:rPr>
              <a:t>, </a:t>
            </a:r>
            <a:r>
              <a:rPr lang="en-IN" sz="1600" b="0" i="0" dirty="0">
                <a:solidFill>
                  <a:srgbClr val="111111"/>
                </a:solidFill>
                <a:effectLst/>
                <a:latin typeface="-apple-system"/>
              </a:rPr>
              <a:t>then the mean-CVaR portfolio optimisation model can be written:</a:t>
            </a:r>
            <a:endParaRPr lang="en-US" sz="1600"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C4A602E-6166-2194-550E-5A70E033E0D9}"/>
                  </a:ext>
                </a:extLst>
              </p:cNvPr>
              <p:cNvSpPr>
                <a:spLocks noGrp="1"/>
              </p:cNvSpPr>
              <p:nvPr>
                <p:ph type="body" idx="1"/>
              </p:nvPr>
            </p:nvSpPr>
            <p:spPr>
              <a:xfrm>
                <a:off x="467139" y="1878496"/>
                <a:ext cx="7849820" cy="2477276"/>
              </a:xfrm>
            </p:spPr>
            <p:txBody>
              <a:bodyPr/>
              <a:lstStyle/>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func>
                        <m:funcPr>
                          <m:ctrlPr>
                            <a:rPr lang="en-IN"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min</m:t>
                              </m:r>
                            </m:e>
                            <m:lim>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lim>
                          </m:limLow>
                        </m:fName>
                        <m:e>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e>
                          </m:d>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𝐶𝑉𝑎𝑅</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𝜆</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IN"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brk/>
                                </m:rP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sup>
                            <m:e>
                              <m:sSub>
                                <m:sSubPr>
                                  <m:ctrlP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e>
                                <m:sub>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4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e>
                          </m:nary>
                        </m:e>
                      </m:func>
                    </m:oMath>
                  </m:oMathPara>
                </a14:m>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r>
                  <a:rPr lang="en-IN"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r>
                      <m:rPr>
                        <m:sty m:val="p"/>
                      </m:rPr>
                      <a:rPr lang="en-US" sz="1400" b="0" i="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CVaR</m:t>
                    </m:r>
                    <m:r>
                      <a:rPr lang="en-US" sz="1400" b="0" i="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𝛾</m:t>
                    </m:r>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num>
                      <m:den>
                        <m:d>
                          <m:dPr>
                            <m:ctrlPr>
                              <a:rPr lang="en-IN"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𝛼</m:t>
                            </m:r>
                          </m:e>
                        </m:d>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𝑇</m:t>
                        </m:r>
                      </m:den>
                    </m:f>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IN"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𝑡</m:t>
                        </m:r>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𝑇</m:t>
                        </m:r>
                      </m:sup>
                      <m:e>
                        <m:sSub>
                          <m:sSubPr>
                            <m:ctrlPr>
                              <a:rPr lang="en-IN"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𝑡</m:t>
                            </m:r>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sub>
                        </m:sSub>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e>
                    </m:nary>
                    <m:r>
                      <a:rPr lang="en-US" sz="14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1400" i="1" dirty="0">
                  <a:solidFill>
                    <a:srgbClr val="000000"/>
                  </a:solidFill>
                  <a:latin typeface="Cambria Math" panose="020405030504060302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𝑠</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    </m:t>
                      </m:r>
                      <m:sSub>
                        <m:sSubPr>
                          <m:ctrlPr>
                            <a:rPr lang="en-IN" sz="14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𝑑</m:t>
                          </m:r>
                        </m:e>
                        <m: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𝑡</m:t>
                          </m:r>
                        </m:sub>
                      </m:s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≥0 , </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=1,…, </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𝑇</m:t>
                      </m:r>
                    </m:oMath>
                  </m:oMathPara>
                </a14:m>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   </m:t>
                      </m:r>
                      <m:sSub>
                        <m:sSubPr>
                          <m:ctrlPr>
                            <a:rPr lang="en-IN" sz="14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𝑑</m:t>
                          </m:r>
                        </m:e>
                        <m: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𝑡</m:t>
                          </m:r>
                        </m:sub>
                      </m:s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 −</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𝛾</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 </m:t>
                      </m:r>
                      <m:nary>
                        <m:naryPr>
                          <m:chr m:val="∑"/>
                          <m:limLoc m:val="undOvr"/>
                          <m:ctrlPr>
                            <a:rPr lang="en-IN" sz="1400" i="1">
                              <a:solidFill>
                                <a:srgbClr val="000000"/>
                              </a:solidFill>
                              <a:effectLst/>
                              <a:latin typeface="Cambria Math" panose="02040503050406030204" pitchFamily="18" charset="0"/>
                              <a:ea typeface="Times New Roman" panose="02020603050405020304" pitchFamily="18" charset="0"/>
                              <a:cs typeface="Times" pitchFamily="2" charset="0"/>
                            </a:rPr>
                          </m:ctrlPr>
                        </m:naryPr>
                        <m: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𝑖</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=1</m:t>
                          </m:r>
                        </m:sub>
                        <m:sup>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𝑛</m:t>
                          </m:r>
                        </m:sup>
                        <m:e>
                          <m:sSub>
                            <m:sSubPr>
                              <m:ctrlPr>
                                <a:rPr lang="en-IN" sz="14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𝑟</m:t>
                              </m:r>
                            </m:e>
                            <m: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𝑖𝑡</m:t>
                              </m:r>
                            </m:sub>
                          </m:sSub>
                          <m:sSub>
                            <m:sSubPr>
                              <m:ctrlPr>
                                <a:rPr lang="en-IN" sz="14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𝑤</m:t>
                              </m:r>
                            </m:e>
                            <m:sub>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𝑖</m:t>
                              </m:r>
                            </m:sub>
                          </m:sSub>
                        </m:e>
                      </m:nary>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 , </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=1,…, </m:t>
                      </m:r>
                      <m:r>
                        <a:rPr lang="en-GB" sz="1400" i="1">
                          <a:solidFill>
                            <a:srgbClr val="000000"/>
                          </a:solidFill>
                          <a:effectLst/>
                          <a:latin typeface="Cambria Math" panose="02040503050406030204" pitchFamily="18" charset="0"/>
                          <a:ea typeface="Times New Roman" panose="02020603050405020304" pitchFamily="18" charset="0"/>
                          <a:cs typeface="Times" pitchFamily="2" charset="0"/>
                        </a:rPr>
                        <m:t>𝑇</m:t>
                      </m:r>
                    </m:oMath>
                  </m:oMathPara>
                </a14:m>
                <a:endParaRPr lang="en-US" sz="1400" dirty="0">
                  <a:solidFill>
                    <a:srgbClr val="000000"/>
                  </a:solidFill>
                  <a:effectLst/>
                  <a:latin typeface="Times New Roman" panose="02020603050405020304" pitchFamily="18" charset="0"/>
                  <a:ea typeface="Times New Roman" panose="02020603050405020304" pitchFamily="18" charset="0"/>
                  <a:cs typeface="Times" pitchFamily="2" charset="0"/>
                </a:endParaRPr>
              </a:p>
              <a:p>
                <a:pPr marL="146050" indent="0">
                  <a:lnSpc>
                    <a:spcPct val="130000"/>
                  </a:lnSpc>
                  <a:spcAft>
                    <a:spcPts val="1200"/>
                  </a:spcAft>
                  <a:buNone/>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400" b="0" i="1" smtClean="0">
                        <a:solidFill>
                          <a:srgbClr val="000000"/>
                        </a:solidFill>
                        <a:effectLst/>
                        <a:latin typeface="Cambria Math" panose="02040503050406030204" pitchFamily="18" charset="0"/>
                        <a:ea typeface="SimSun" panose="02010600030101010101" pitchFamily="2" charset="-122"/>
                        <a:cs typeface="Times" pitchFamily="2" charset="0"/>
                      </a:rPr>
                      <m:t>𝑤</m:t>
                    </m:r>
                    <m:r>
                      <a:rPr lang="en-US" sz="1400" b="0" i="1" smtClean="0">
                        <a:solidFill>
                          <a:srgbClr val="000000"/>
                        </a:solidFill>
                        <a:effectLst/>
                        <a:latin typeface="Cambria Math" panose="02040503050406030204" pitchFamily="18" charset="0"/>
                        <a:ea typeface="SimSun" panose="02010600030101010101" pitchFamily="2" charset="-122"/>
                        <a:cs typeface="Times" pitchFamily="2" charset="0"/>
                      </a:rPr>
                      <m:t> </m:t>
                    </m:r>
                    <m:r>
                      <a:rPr lang="en-US" sz="1400" b="0" i="1" smtClean="0">
                        <a:solidFill>
                          <a:srgbClr val="000000"/>
                        </a:solidFill>
                        <a:effectLst/>
                        <a:latin typeface="Cambria Math" panose="02040503050406030204" pitchFamily="18" charset="0"/>
                        <a:ea typeface="SimSun" panose="02010600030101010101" pitchFamily="2" charset="-122"/>
                        <a:cs typeface="Times" pitchFamily="2" charset="0"/>
                      </a:rPr>
                      <m:t>𝜖</m:t>
                    </m:r>
                    <m:r>
                      <a:rPr lang="en-US" sz="1400" b="0" i="1" smtClean="0">
                        <a:solidFill>
                          <a:srgbClr val="000000"/>
                        </a:solidFill>
                        <a:effectLst/>
                        <a:latin typeface="Cambria Math" panose="02040503050406030204" pitchFamily="18" charset="0"/>
                        <a:ea typeface="SimSun" panose="02010600030101010101" pitchFamily="2" charset="-122"/>
                        <a:cs typeface="Times" pitchFamily="2" charset="0"/>
                      </a:rPr>
                      <m:t> </m:t>
                    </m:r>
                    <m:r>
                      <a:rPr lang="en-US" sz="1400" b="1" i="1" smtClean="0">
                        <a:solidFill>
                          <a:srgbClr val="000000"/>
                        </a:solidFill>
                        <a:effectLst/>
                        <a:latin typeface="Cambria Math" panose="02040503050406030204" pitchFamily="18" charset="0"/>
                        <a:ea typeface="SimSun" panose="02010600030101010101" pitchFamily="2" charset="-122"/>
                        <a:cs typeface="Times" pitchFamily="2" charset="0"/>
                      </a:rPr>
                      <m:t>𝑾</m:t>
                    </m:r>
                  </m:oMath>
                </a14:m>
                <a:r>
                  <a:rPr lang="en-US" sz="1400" dirty="0">
                    <a:solidFill>
                      <a:srgbClr val="000000"/>
                    </a:solidFill>
                    <a:effectLst/>
                    <a:latin typeface="Cambria Math" panose="02040503050406030204" pitchFamily="18" charset="0"/>
                    <a:ea typeface="SimSun" panose="02010600030101010101" pitchFamily="2" charset="-122"/>
                    <a:cs typeface="Times" pitchFamily="2" charset="0"/>
                  </a:rPr>
                  <a:t> </a:t>
                </a:r>
                <a:endPar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Text Placeholder 2">
                <a:extLst>
                  <a:ext uri="{FF2B5EF4-FFF2-40B4-BE49-F238E27FC236}">
                    <a16:creationId xmlns:a16="http://schemas.microsoft.com/office/drawing/2014/main" id="{0C4A602E-6166-2194-550E-5A70E033E0D9}"/>
                  </a:ext>
                </a:extLst>
              </p:cNvPr>
              <p:cNvSpPr>
                <a:spLocks noGrp="1" noRot="1" noChangeAspect="1" noMove="1" noResize="1" noEditPoints="1" noAdjustHandles="1" noChangeArrowheads="1" noChangeShapeType="1" noTextEdit="1"/>
              </p:cNvSpPr>
              <p:nvPr>
                <p:ph type="body" idx="1"/>
              </p:nvPr>
            </p:nvSpPr>
            <p:spPr>
              <a:xfrm>
                <a:off x="467139" y="1878496"/>
                <a:ext cx="7849820" cy="2477276"/>
              </a:xfrm>
              <a:blipFill>
                <a:blip r:embed="rId2"/>
                <a:stretch>
                  <a:fillRect t="-17766" b="-55330"/>
                </a:stretch>
              </a:blipFill>
            </p:spPr>
            <p:txBody>
              <a:bodyPr/>
              <a:lstStyle/>
              <a:p>
                <a:r>
                  <a:rPr lang="en-US">
                    <a:noFill/>
                  </a:rPr>
                  <a:t> </a:t>
                </a:r>
              </a:p>
            </p:txBody>
          </p:sp>
        </mc:Fallback>
      </mc:AlternateContent>
    </p:spTree>
    <p:extLst>
      <p:ext uri="{BB962C8B-B14F-4D97-AF65-F5344CB8AC3E}">
        <p14:creationId xmlns:p14="http://schemas.microsoft.com/office/powerpoint/2010/main" val="76706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C570-1719-B246-28FD-8C9EB4B61017}"/>
              </a:ext>
            </a:extLst>
          </p:cNvPr>
          <p:cNvSpPr>
            <a:spLocks noGrp="1"/>
          </p:cNvSpPr>
          <p:nvPr>
            <p:ph type="title"/>
          </p:nvPr>
        </p:nvSpPr>
        <p:spPr/>
        <p:txBody>
          <a:bodyPr/>
          <a:lstStyle/>
          <a:p>
            <a:r>
              <a:rPr lang="en-IN" sz="1800" b="0" i="0" dirty="0">
                <a:solidFill>
                  <a:srgbClr val="111111"/>
                </a:solidFill>
                <a:effectLst/>
                <a:latin typeface="-apple-system"/>
              </a:rPr>
              <a:t>To illustrate the application of CVaR in a portfolio setting, I download data from Yahoo on 5 ETFs, tracking four equity markets and one aggregated bond market respectively. I use the brilliant Python library </a:t>
            </a:r>
            <a:r>
              <a:rPr lang="en-IN" sz="1800" b="0" i="0" dirty="0" err="1">
                <a:solidFill>
                  <a:srgbClr val="111111"/>
                </a:solidFill>
                <a:effectLst/>
                <a:latin typeface="-apple-system"/>
              </a:rPr>
              <a:t>PuLP</a:t>
            </a:r>
            <a:r>
              <a:rPr lang="en-IN" sz="1800" b="0" i="0" dirty="0">
                <a:solidFill>
                  <a:srgbClr val="111111"/>
                </a:solidFill>
                <a:effectLst/>
                <a:latin typeface="-apple-system"/>
              </a:rPr>
              <a:t> to formulate a linear optimization model, and iteratively find the optimal portfolio for different risk aversions, </a:t>
            </a:r>
            <a:r>
              <a:rPr lang="el-GR" sz="1800" b="0" i="0" u="none" strike="noStrike" dirty="0">
                <a:solidFill>
                  <a:srgbClr val="111111"/>
                </a:solidFill>
                <a:effectLst/>
                <a:latin typeface="-apple-system"/>
              </a:rPr>
              <a:t>𝜆</a:t>
            </a:r>
            <a:r>
              <a:rPr lang="el-GR" sz="1800" b="0" i="0" dirty="0">
                <a:solidFill>
                  <a:srgbClr val="111111"/>
                </a:solidFill>
                <a:effectLst/>
                <a:latin typeface="-apple-system"/>
              </a:rPr>
              <a:t> .</a:t>
            </a:r>
            <a:r>
              <a:rPr lang="en-US" sz="1800" b="0" i="0" dirty="0">
                <a:solidFill>
                  <a:srgbClr val="111111"/>
                </a:solidFill>
                <a:effectLst/>
                <a:latin typeface="-apple-system"/>
              </a:rPr>
              <a:t> Here I took </a:t>
            </a:r>
            <a:r>
              <a:rPr lang="el-GR" sz="1800" b="0" i="0" u="none" strike="noStrike" dirty="0">
                <a:solidFill>
                  <a:srgbClr val="111111"/>
                </a:solidFill>
                <a:effectLst/>
                <a:latin typeface="-apple-system"/>
              </a:rPr>
              <a:t>𝜆</a:t>
            </a:r>
            <a:r>
              <a:rPr lang="en-US" sz="1800" b="0" i="0" u="none" strike="noStrike" dirty="0">
                <a:solidFill>
                  <a:srgbClr val="111111"/>
                </a:solidFill>
                <a:effectLst/>
                <a:latin typeface="-apple-system"/>
              </a:rPr>
              <a:t>=1.</a:t>
            </a:r>
            <a:endParaRPr lang="en-US" sz="1800" dirty="0"/>
          </a:p>
        </p:txBody>
      </p:sp>
      <p:sp>
        <p:nvSpPr>
          <p:cNvPr id="3" name="Text Placeholder 2">
            <a:extLst>
              <a:ext uri="{FF2B5EF4-FFF2-40B4-BE49-F238E27FC236}">
                <a16:creationId xmlns:a16="http://schemas.microsoft.com/office/drawing/2014/main" id="{56BD0F04-2B23-39FA-3DE7-B9F12893FD4D}"/>
              </a:ext>
            </a:extLst>
          </p:cNvPr>
          <p:cNvSpPr>
            <a:spLocks noGrp="1"/>
          </p:cNvSpPr>
          <p:nvPr>
            <p:ph type="body" idx="1"/>
          </p:nvPr>
        </p:nvSpPr>
        <p:spPr>
          <a:xfrm>
            <a:off x="1614033" y="3289651"/>
            <a:ext cx="7688700" cy="2261100"/>
          </a:xfrm>
        </p:spPr>
        <p:txBody>
          <a:bodyPr/>
          <a:lstStyle/>
          <a:p>
            <a:endParaRPr lang="en-US" dirty="0"/>
          </a:p>
        </p:txBody>
      </p:sp>
    </p:spTree>
    <p:extLst>
      <p:ext uri="{BB962C8B-B14F-4D97-AF65-F5344CB8AC3E}">
        <p14:creationId xmlns:p14="http://schemas.microsoft.com/office/powerpoint/2010/main" val="423852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Efficient Frontier</a:t>
            </a:r>
            <a:endParaRPr/>
          </a:p>
        </p:txBody>
      </p:sp>
      <p:sp>
        <p:nvSpPr>
          <p:cNvPr id="161" name="Google Shape;161;p21"/>
          <p:cNvSpPr txBox="1">
            <a:spLocks noGrp="1"/>
          </p:cNvSpPr>
          <p:nvPr>
            <p:ph type="body" idx="1"/>
          </p:nvPr>
        </p:nvSpPr>
        <p:spPr>
          <a:xfrm>
            <a:off x="729450" y="2078875"/>
            <a:ext cx="3842700" cy="2261100"/>
          </a:xfrm>
          <a:prstGeom prst="rect">
            <a:avLst/>
          </a:prstGeom>
        </p:spPr>
        <p:txBody>
          <a:bodyPr spcFirstLastPara="1" wrap="square" lIns="91425" tIns="91425" rIns="91425" bIns="91425" anchor="t" anchorCtr="0">
            <a:noAutofit/>
          </a:bodyPr>
          <a:lstStyle/>
          <a:p>
            <a:pPr marL="457200" lvl="0" indent="-311150" algn="l" rtl="0">
              <a:spcBef>
                <a:spcPts val="1000"/>
              </a:spcBef>
              <a:spcAft>
                <a:spcPts val="0"/>
              </a:spcAft>
              <a:buSzPts val="1300"/>
              <a:buChar char="●"/>
            </a:pPr>
            <a:r>
              <a:rPr lang="en"/>
              <a:t>Set of optimal portfolios that </a:t>
            </a:r>
            <a:r>
              <a:rPr lang="en" b="1"/>
              <a:t>maximise returns for a given amount of risk</a:t>
            </a:r>
            <a:r>
              <a:rPr lang="en"/>
              <a:t> or those portfolios with </a:t>
            </a:r>
            <a:r>
              <a:rPr lang="en" b="1"/>
              <a:t>minimum risk for a given amount of expected returns</a:t>
            </a:r>
            <a:r>
              <a:rPr lang="en"/>
              <a:t>.</a:t>
            </a:r>
            <a:endParaRPr/>
          </a:p>
          <a:p>
            <a:pPr marL="457200" lvl="0" indent="-311150" algn="l" rtl="0">
              <a:spcBef>
                <a:spcPts val="1600"/>
              </a:spcBef>
              <a:spcAft>
                <a:spcPts val="1600"/>
              </a:spcAft>
              <a:buSzPts val="1300"/>
              <a:buChar char="●"/>
            </a:pPr>
            <a:r>
              <a:rPr lang="en"/>
              <a:t>Portfolios that lie below that efficient frontier are sub-optimal as they do not maximise the returns or minimise the risk.</a:t>
            </a:r>
            <a:endParaRPr/>
          </a:p>
        </p:txBody>
      </p:sp>
      <p:pic>
        <p:nvPicPr>
          <p:cNvPr id="162" name="Google Shape;162;p21"/>
          <p:cNvPicPr preferRelativeResize="0"/>
          <p:nvPr/>
        </p:nvPicPr>
        <p:blipFill>
          <a:blip r:embed="rId3">
            <a:alphaModFix/>
          </a:blip>
          <a:stretch>
            <a:fillRect/>
          </a:stretch>
        </p:blipFill>
        <p:spPr>
          <a:xfrm>
            <a:off x="4715150" y="1853850"/>
            <a:ext cx="4133850" cy="2276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AAA9-CD7B-4025-9DF8-266C3D67BD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CDC0E81-3DD2-1619-0394-64E89B03CAD9}"/>
              </a:ext>
            </a:extLst>
          </p:cNvPr>
          <p:cNvSpPr>
            <a:spLocks noGrp="1"/>
          </p:cNvSpPr>
          <p:nvPr>
            <p:ph type="body" idx="1"/>
          </p:nvPr>
        </p:nvSpPr>
        <p:spPr/>
        <p:txBody>
          <a:bodyPr/>
          <a:lstStyle/>
          <a:p>
            <a:endParaRPr lang="en-US"/>
          </a:p>
        </p:txBody>
      </p:sp>
      <p:pic>
        <p:nvPicPr>
          <p:cNvPr id="5" name="Picture 4" descr="A graph with a line&#10;&#10;Description automatically generated">
            <a:extLst>
              <a:ext uri="{FF2B5EF4-FFF2-40B4-BE49-F238E27FC236}">
                <a16:creationId xmlns:a16="http://schemas.microsoft.com/office/drawing/2014/main" id="{929F1776-1C90-DC4F-74A3-6572A969D7A2}"/>
              </a:ext>
            </a:extLst>
          </p:cNvPr>
          <p:cNvPicPr>
            <a:picLocks noChangeAspect="1"/>
          </p:cNvPicPr>
          <p:nvPr/>
        </p:nvPicPr>
        <p:blipFill>
          <a:blip r:embed="rId2"/>
          <a:stretch>
            <a:fillRect/>
          </a:stretch>
        </p:blipFill>
        <p:spPr>
          <a:xfrm>
            <a:off x="725850" y="1236593"/>
            <a:ext cx="7772400" cy="3604591"/>
          </a:xfrm>
          <a:prstGeom prst="rect">
            <a:avLst/>
          </a:prstGeom>
        </p:spPr>
      </p:pic>
    </p:spTree>
    <p:extLst>
      <p:ext uri="{BB962C8B-B14F-4D97-AF65-F5344CB8AC3E}">
        <p14:creationId xmlns:p14="http://schemas.microsoft.com/office/powerpoint/2010/main" val="210931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620120" y="1127942"/>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42" name="Google Shape;142;p18"/>
          <p:cNvSpPr txBox="1">
            <a:spLocks noGrp="1"/>
          </p:cNvSpPr>
          <p:nvPr>
            <p:ph type="body" idx="1"/>
          </p:nvPr>
        </p:nvSpPr>
        <p:spPr>
          <a:xfrm>
            <a:off x="725850" y="185385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solidFill>
                  <a:schemeClr val="bg2"/>
                </a:solidFill>
              </a:rPr>
              <a:t>In finance, portfolio construction or asset allocation is one of the most frequent problems faced by practitioners. This was first introduced by Markowitz in his Portfolio Theory</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There are many biases involved when a person chooses stocks manually. Hence a more quantitative and formulaic way to choose investments is necessary</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A highly utilized method to reduce risk is diversification. An automated method to classify or cluster assets would be very useful and essential to investment decision-making and the practice of diversification. </a:t>
            </a:r>
            <a:endParaRPr dirty="0">
              <a:solidFill>
                <a:schemeClr val="bg2"/>
              </a:solidFill>
            </a:endParaRPr>
          </a:p>
          <a:p>
            <a:pPr marL="457200" lvl="0" indent="-311150" algn="l" rtl="0">
              <a:spcBef>
                <a:spcPts val="0"/>
              </a:spcBef>
              <a:spcAft>
                <a:spcPts val="0"/>
              </a:spcAft>
              <a:buSzPts val="1300"/>
              <a:buChar char="●"/>
            </a:pPr>
            <a:r>
              <a:rPr lang="en" dirty="0">
                <a:solidFill>
                  <a:schemeClr val="bg2"/>
                </a:solidFill>
              </a:rPr>
              <a:t>The stocks would be separated into groups via a clustering method that maximizes similarity within groups and minimizes similarity between groups.</a:t>
            </a:r>
          </a:p>
          <a:p>
            <a:pPr marL="457200" lvl="0" indent="-311150" algn="l" rtl="0">
              <a:spcBef>
                <a:spcPts val="0"/>
              </a:spcBef>
              <a:spcAft>
                <a:spcPts val="0"/>
              </a:spcAft>
              <a:buSzPts val="1300"/>
              <a:buChar char="●"/>
            </a:pPr>
            <a:r>
              <a:rPr lang="en" dirty="0">
                <a:solidFill>
                  <a:schemeClr val="bg2"/>
                </a:solidFill>
              </a:rPr>
              <a:t>However estimation of the covariance matrix in the Markowitz model, is a tedious</a:t>
            </a:r>
            <a:r>
              <a:rPr lang="en-IN" dirty="0">
                <a:solidFill>
                  <a:schemeClr val="bg2"/>
                </a:solidFill>
              </a:rPr>
              <a:t>s</a:t>
            </a:r>
            <a:r>
              <a:rPr lang="en" dirty="0">
                <a:solidFill>
                  <a:schemeClr val="bg2"/>
                </a:solidFill>
              </a:rPr>
              <a:t> task and leads to large scale difficulties while solving the large scale quadratic programming model.</a:t>
            </a:r>
            <a:endParaRPr dirty="0">
              <a:solidFill>
                <a:schemeClr val="bg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4CE5-8669-7AFE-CDBB-539003FA0691}"/>
              </a:ext>
            </a:extLst>
          </p:cNvPr>
          <p:cNvSpPr>
            <a:spLocks noGrp="1"/>
          </p:cNvSpPr>
          <p:nvPr>
            <p:ph type="title"/>
          </p:nvPr>
        </p:nvSpPr>
        <p:spPr/>
        <p:txBody>
          <a:bodyPr/>
          <a:lstStyle/>
          <a:p>
            <a:r>
              <a:rPr lang="en-IN" sz="2000" b="0" i="0" dirty="0">
                <a:solidFill>
                  <a:srgbClr val="111111"/>
                </a:solidFill>
                <a:effectLst/>
                <a:latin typeface="-apple-system"/>
              </a:rPr>
              <a:t>Let’s now observe the portfolio allocation for each frontier point.</a:t>
            </a:r>
            <a:endParaRPr lang="en-US" sz="2000" dirty="0"/>
          </a:p>
        </p:txBody>
      </p:sp>
      <p:sp>
        <p:nvSpPr>
          <p:cNvPr id="3" name="Text Placeholder 2">
            <a:extLst>
              <a:ext uri="{FF2B5EF4-FFF2-40B4-BE49-F238E27FC236}">
                <a16:creationId xmlns:a16="http://schemas.microsoft.com/office/drawing/2014/main" id="{A04E6DE5-C10C-0C93-35CB-65E10AC784B2}"/>
              </a:ext>
            </a:extLst>
          </p:cNvPr>
          <p:cNvSpPr>
            <a:spLocks noGrp="1"/>
          </p:cNvSpPr>
          <p:nvPr>
            <p:ph type="body" idx="1"/>
          </p:nvPr>
        </p:nvSpPr>
        <p:spPr/>
        <p:txBody>
          <a:bodyPr/>
          <a:lstStyle/>
          <a:p>
            <a:endParaRPr lang="en-US"/>
          </a:p>
        </p:txBody>
      </p:sp>
      <p:pic>
        <p:nvPicPr>
          <p:cNvPr id="5" name="Picture 4" descr="A graph of different colored bars&#10;&#10;Description automatically generated">
            <a:extLst>
              <a:ext uri="{FF2B5EF4-FFF2-40B4-BE49-F238E27FC236}">
                <a16:creationId xmlns:a16="http://schemas.microsoft.com/office/drawing/2014/main" id="{96F74B3C-468D-F30F-A0B1-8A33CB387B41}"/>
              </a:ext>
            </a:extLst>
          </p:cNvPr>
          <p:cNvPicPr>
            <a:picLocks noChangeAspect="1"/>
          </p:cNvPicPr>
          <p:nvPr/>
        </p:nvPicPr>
        <p:blipFill>
          <a:blip r:embed="rId2"/>
          <a:stretch>
            <a:fillRect/>
          </a:stretch>
        </p:blipFill>
        <p:spPr>
          <a:xfrm>
            <a:off x="1451113" y="1853850"/>
            <a:ext cx="5814392" cy="3070783"/>
          </a:xfrm>
          <a:prstGeom prst="rect">
            <a:avLst/>
          </a:prstGeom>
        </p:spPr>
      </p:pic>
    </p:spTree>
    <p:extLst>
      <p:ext uri="{BB962C8B-B14F-4D97-AF65-F5344CB8AC3E}">
        <p14:creationId xmlns:p14="http://schemas.microsoft.com/office/powerpoint/2010/main" val="15575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AF65-5689-CC7F-A66C-839C8E32D48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0F43C73-A91F-A660-56BC-4ED45C0008EF}"/>
              </a:ext>
            </a:extLst>
          </p:cNvPr>
          <p:cNvSpPr>
            <a:spLocks noGrp="1"/>
          </p:cNvSpPr>
          <p:nvPr>
            <p:ph type="body" idx="1"/>
          </p:nvPr>
        </p:nvSpPr>
        <p:spPr/>
        <p:txBody>
          <a:bodyPr/>
          <a:lstStyle/>
          <a:p>
            <a:endParaRPr lang="en-US"/>
          </a:p>
        </p:txBody>
      </p:sp>
      <p:pic>
        <p:nvPicPr>
          <p:cNvPr id="5" name="Picture 4" descr="A graph with green and white stripes&#10;&#10;Description automatically generated">
            <a:extLst>
              <a:ext uri="{FF2B5EF4-FFF2-40B4-BE49-F238E27FC236}">
                <a16:creationId xmlns:a16="http://schemas.microsoft.com/office/drawing/2014/main" id="{DBD934A5-D629-57F2-BDE1-263BDB332D13}"/>
              </a:ext>
            </a:extLst>
          </p:cNvPr>
          <p:cNvPicPr>
            <a:picLocks noChangeAspect="1"/>
          </p:cNvPicPr>
          <p:nvPr/>
        </p:nvPicPr>
        <p:blipFill>
          <a:blip r:embed="rId2"/>
          <a:stretch>
            <a:fillRect/>
          </a:stretch>
        </p:blipFill>
        <p:spPr>
          <a:xfrm>
            <a:off x="484970" y="453488"/>
            <a:ext cx="7772400" cy="4468343"/>
          </a:xfrm>
          <a:prstGeom prst="rect">
            <a:avLst/>
          </a:prstGeom>
        </p:spPr>
      </p:pic>
    </p:spTree>
    <p:extLst>
      <p:ext uri="{BB962C8B-B14F-4D97-AF65-F5344CB8AC3E}">
        <p14:creationId xmlns:p14="http://schemas.microsoft.com/office/powerpoint/2010/main" val="689895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DC2A-D26C-1336-774D-121B879DBFD6}"/>
              </a:ext>
            </a:extLst>
          </p:cNvPr>
          <p:cNvSpPr>
            <a:spLocks noGrp="1"/>
          </p:cNvSpPr>
          <p:nvPr>
            <p:ph type="title"/>
          </p:nvPr>
        </p:nvSpPr>
        <p:spPr/>
        <p:txBody>
          <a:bodyPr/>
          <a:lstStyle/>
          <a:p>
            <a:r>
              <a:rPr lang="en-US" dirty="0"/>
              <a:t>Construction of Uncertainty Sets .</a:t>
            </a:r>
          </a:p>
        </p:txBody>
      </p:sp>
      <p:sp>
        <p:nvSpPr>
          <p:cNvPr id="3" name="Text Placeholder 2">
            <a:extLst>
              <a:ext uri="{FF2B5EF4-FFF2-40B4-BE49-F238E27FC236}">
                <a16:creationId xmlns:a16="http://schemas.microsoft.com/office/drawing/2014/main" id="{D6CBC714-C092-77B7-4817-A770C61BFD43}"/>
              </a:ext>
            </a:extLst>
          </p:cNvPr>
          <p:cNvSpPr>
            <a:spLocks noGrp="1"/>
          </p:cNvSpPr>
          <p:nvPr>
            <p:ph type="body" idx="1"/>
          </p:nvPr>
        </p:nvSpPr>
        <p:spPr/>
        <p:txBody>
          <a:bodyPr/>
          <a:lstStyle/>
          <a:p>
            <a:r>
              <a:rPr lang="en-US" dirty="0"/>
              <a:t>We majorly use the approaches discussed in Data Driven Robust Optimization based on kernel Learning.</a:t>
            </a:r>
          </a:p>
          <a:p>
            <a:r>
              <a:rPr lang="en-US" dirty="0"/>
              <a:t>The Uncertainty Set construction would be derived from </a:t>
            </a:r>
            <a:r>
              <a:rPr lang="en-US" dirty="0">
                <a:hlinkClick r:id="rId2"/>
              </a:rPr>
              <a:t>‘Data Driven Optimization with support vector clustering </a:t>
            </a:r>
            <a:r>
              <a:rPr lang="en-US" dirty="0"/>
              <a:t>’</a:t>
            </a:r>
          </a:p>
          <a:p>
            <a:endParaRPr lang="en-US" dirty="0"/>
          </a:p>
          <a:p>
            <a:endParaRPr lang="en-US" dirty="0"/>
          </a:p>
        </p:txBody>
      </p:sp>
    </p:spTree>
    <p:extLst>
      <p:ext uri="{BB962C8B-B14F-4D97-AF65-F5344CB8AC3E}">
        <p14:creationId xmlns:p14="http://schemas.microsoft.com/office/powerpoint/2010/main" val="3695220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8745-EB21-FB09-8F57-6B9E76F6D1D1}"/>
              </a:ext>
            </a:extLst>
          </p:cNvPr>
          <p:cNvSpPr>
            <a:spLocks noGrp="1"/>
          </p:cNvSpPr>
          <p:nvPr>
            <p:ph type="title"/>
          </p:nvPr>
        </p:nvSpPr>
        <p:spPr/>
        <p:txBody>
          <a:bodyPr/>
          <a:lstStyle/>
          <a:p>
            <a:r>
              <a:rPr lang="en-US" dirty="0"/>
              <a:t>Construction of Uncertainty Sets using Support Vector Clustering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86EFC9-773E-E56B-B512-6E8A79BBEA49}"/>
                  </a:ext>
                </a:extLst>
              </p:cNvPr>
              <p:cNvSpPr>
                <a:spLocks noGrp="1"/>
              </p:cNvSpPr>
              <p:nvPr>
                <p:ph idx="1"/>
              </p:nvPr>
            </p:nvSpPr>
            <p:spPr>
              <a:xfrm>
                <a:off x="656822" y="1571223"/>
                <a:ext cx="8175477" cy="2997652"/>
              </a:xfrm>
            </p:spPr>
            <p:txBody>
              <a:bodyPr/>
              <a:lstStyle/>
              <a:p>
                <a:r>
                  <a:rPr lang="en-US" sz="1600" dirty="0">
                    <a:solidFill>
                      <a:schemeClr val="bg2"/>
                    </a:solidFill>
                  </a:rPr>
                  <a:t>Consider a collection of N data points </a:t>
                </a:r>
                <a14:m>
                  <m:oMath xmlns:m="http://schemas.openxmlformats.org/officeDocument/2006/math">
                    <m:r>
                      <a:rPr lang="en-US" sz="1600" b="0" i="1" smtClean="0">
                        <a:solidFill>
                          <a:schemeClr val="bg2"/>
                        </a:solidFill>
                        <a:latin typeface="Cambria Math" panose="02040503050406030204" pitchFamily="18" charset="0"/>
                      </a:rPr>
                      <m:t>𝐷</m:t>
                    </m:r>
                    <m:r>
                      <a:rPr lang="en-US" sz="1600" b="0" i="1" smtClean="0">
                        <a:solidFill>
                          <a:schemeClr val="bg2"/>
                        </a:solidFill>
                        <a:latin typeface="Cambria Math" panose="02040503050406030204" pitchFamily="18" charset="0"/>
                      </a:rPr>
                      <m:t>=</m:t>
                    </m:r>
                    <m:sSubSup>
                      <m:sSubSupPr>
                        <m:ctrlPr>
                          <a:rPr lang="en-US" sz="1600" b="0" i="1" smtClean="0">
                            <a:solidFill>
                              <a:schemeClr val="bg2"/>
                            </a:solidFill>
                            <a:latin typeface="Cambria Math" panose="02040503050406030204" pitchFamily="18" charset="0"/>
                          </a:rPr>
                        </m:ctrlPr>
                      </m:sSubSupPr>
                      <m:e>
                        <m:sSup>
                          <m:sSupPr>
                            <m:ctrlPr>
                              <a:rPr lang="en-US" sz="1600" b="0" i="1" smtClean="0">
                                <a:solidFill>
                                  <a:schemeClr val="bg2"/>
                                </a:solidFill>
                                <a:latin typeface="Cambria Math" panose="02040503050406030204" pitchFamily="18" charset="0"/>
                              </a:rPr>
                            </m:ctrlPr>
                          </m:sSupPr>
                          <m:e>
                            <m:r>
                              <a:rPr lang="en-US" sz="1600" b="0" i="1" smtClean="0">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𝑟</m:t>
                            </m:r>
                          </m:e>
                          <m:sup>
                            <m:r>
                              <a:rPr lang="en-US" sz="1600" b="0" i="1" smtClean="0">
                                <a:solidFill>
                                  <a:schemeClr val="bg2"/>
                                </a:solidFill>
                                <a:latin typeface="Cambria Math" panose="02040503050406030204" pitchFamily="18" charset="0"/>
                              </a:rPr>
                              <m:t>𝑘</m:t>
                            </m:r>
                          </m:sup>
                        </m:sSup>
                        <m:r>
                          <a:rPr lang="en-US" sz="1600" b="0" i="1" smtClean="0">
                            <a:solidFill>
                              <a:schemeClr val="bg2"/>
                            </a:solidFill>
                            <a:latin typeface="Cambria Math" panose="02040503050406030204" pitchFamily="18" charset="0"/>
                          </a:rPr>
                          <m:t>}</m:t>
                        </m:r>
                      </m:e>
                      <m:sub>
                        <m:r>
                          <a:rPr lang="en-US" sz="1600" b="0" i="1" smtClean="0">
                            <a:solidFill>
                              <a:schemeClr val="bg2"/>
                            </a:solidFill>
                            <a:latin typeface="Cambria Math" panose="02040503050406030204" pitchFamily="18" charset="0"/>
                          </a:rPr>
                          <m:t>𝑘</m:t>
                        </m:r>
                        <m:r>
                          <a:rPr lang="en-US" sz="1600" b="0" i="1" smtClean="0">
                            <a:solidFill>
                              <a:schemeClr val="bg2"/>
                            </a:solidFill>
                            <a:latin typeface="Cambria Math" panose="02040503050406030204" pitchFamily="18" charset="0"/>
                          </a:rPr>
                          <m:t>=1</m:t>
                        </m:r>
                      </m:sub>
                      <m:sup>
                        <m:r>
                          <a:rPr lang="en-US" sz="1600" b="0" i="1" smtClean="0">
                            <a:solidFill>
                              <a:schemeClr val="bg2"/>
                            </a:solidFill>
                            <a:latin typeface="Cambria Math" panose="02040503050406030204" pitchFamily="18" charset="0"/>
                          </a:rPr>
                          <m:t>𝑁</m:t>
                        </m:r>
                      </m:sup>
                    </m:sSubSup>
                    <m:r>
                      <a:rPr lang="en-US" sz="1600" b="0" i="0" smtClean="0">
                        <a:solidFill>
                          <a:schemeClr val="bg2"/>
                        </a:solidFill>
                        <a:latin typeface="Cambria Math" panose="02040503050406030204" pitchFamily="18" charset="0"/>
                      </a:rPr>
                      <m:t> </m:t>
                    </m:r>
                  </m:oMath>
                </a14:m>
                <a:r>
                  <a:rPr lang="en-US" sz="1600" dirty="0">
                    <a:solidFill>
                      <a:schemeClr val="bg2"/>
                    </a:solidFill>
                  </a:rPr>
                  <a:t>for uncertain expected return vector </a:t>
                </a:r>
                <a:r>
                  <a:rPr lang="en-US" sz="1600" dirty="0" err="1">
                    <a:solidFill>
                      <a:schemeClr val="bg2"/>
                    </a:solidFill>
                  </a:rPr>
                  <a:t>r</a:t>
                </a:r>
                <a:r>
                  <a:rPr lang="en-US" sz="1600" baseline="30000" dirty="0" err="1">
                    <a:solidFill>
                      <a:schemeClr val="bg2"/>
                    </a:solidFill>
                  </a:rPr>
                  <a:t>k</a:t>
                </a:r>
                <a:r>
                  <a:rPr lang="en-US" sz="1600" dirty="0">
                    <a:solidFill>
                      <a:schemeClr val="bg2"/>
                    </a:solidFill>
                  </a:rPr>
                  <a:t> = (r</a:t>
                </a:r>
                <a:r>
                  <a:rPr lang="en-US" sz="1600" baseline="-25000" dirty="0">
                    <a:solidFill>
                      <a:schemeClr val="bg2"/>
                    </a:solidFill>
                  </a:rPr>
                  <a:t>1</a:t>
                </a:r>
                <a:r>
                  <a:rPr lang="en-US" sz="1600" baseline="30000" dirty="0">
                    <a:solidFill>
                      <a:schemeClr val="bg2"/>
                    </a:solidFill>
                  </a:rPr>
                  <a:t>k</a:t>
                </a:r>
                <a:r>
                  <a:rPr lang="en-US" sz="1600" dirty="0">
                    <a:solidFill>
                      <a:schemeClr val="bg2"/>
                    </a:solidFill>
                  </a:rPr>
                  <a:t>, ..… , </a:t>
                </a:r>
                <a:r>
                  <a:rPr lang="en-US" sz="1600" dirty="0" err="1">
                    <a:solidFill>
                      <a:schemeClr val="bg2"/>
                    </a:solidFill>
                  </a:rPr>
                  <a:t>r</a:t>
                </a:r>
                <a:r>
                  <a:rPr lang="en-US" sz="1600" baseline="-25000" dirty="0" err="1">
                    <a:solidFill>
                      <a:schemeClr val="bg2"/>
                    </a:solidFill>
                  </a:rPr>
                  <a:t>n</a:t>
                </a:r>
                <a:r>
                  <a:rPr lang="en-US" sz="1600" baseline="30000" dirty="0" err="1">
                    <a:solidFill>
                      <a:schemeClr val="bg2"/>
                    </a:solidFill>
                  </a:rPr>
                  <a:t>k</a:t>
                </a:r>
                <a:r>
                  <a:rPr lang="en-US" sz="1600" baseline="30000" dirty="0">
                    <a:solidFill>
                      <a:schemeClr val="bg2"/>
                    </a:solidFill>
                  </a:rPr>
                  <a:t>)</a:t>
                </a:r>
                <a:r>
                  <a:rPr lang="en-US" sz="1600" dirty="0">
                    <a:solidFill>
                      <a:schemeClr val="bg2"/>
                    </a:solidFill>
                  </a:rPr>
                  <a:t>)’ for k = 1,..,N.</a:t>
                </a:r>
              </a:p>
              <a:p>
                <a:r>
                  <a:rPr lang="en-US" sz="1600" dirty="0">
                    <a:solidFill>
                      <a:schemeClr val="bg2"/>
                    </a:solidFill>
                  </a:rPr>
                  <a:t>The SVC algorithm looks for the smallest sphere of radius R around a </a:t>
                </a:r>
                <a:r>
                  <a:rPr lang="en-US" sz="1600" dirty="0" err="1">
                    <a:solidFill>
                      <a:schemeClr val="bg2"/>
                    </a:solidFill>
                  </a:rPr>
                  <a:t>centre</a:t>
                </a:r>
                <a:r>
                  <a:rPr lang="en-US" sz="1600" dirty="0">
                    <a:solidFill>
                      <a:schemeClr val="bg2"/>
                    </a:solidFill>
                  </a:rPr>
                  <a:t> </a:t>
                </a:r>
                <a:r>
                  <a:rPr lang="en-US" sz="1600" b="1" i="1" dirty="0">
                    <a:solidFill>
                      <a:schemeClr val="bg2"/>
                    </a:solidFill>
                  </a:rPr>
                  <a:t>a</a:t>
                </a:r>
                <a:r>
                  <a:rPr lang="en-US" sz="1600" dirty="0">
                    <a:solidFill>
                      <a:schemeClr val="bg2"/>
                    </a:solidFill>
                  </a:rPr>
                  <a:t> that encloses data points</a:t>
                </a:r>
                <a:r>
                  <a:rPr lang="en-US" sz="1600" b="0" dirty="0">
                    <a:solidFill>
                      <a:schemeClr val="bg2"/>
                    </a:solidFill>
                  </a:rPr>
                  <a:t> </a:t>
                </a:r>
                <a14:m>
                  <m:oMath xmlns:m="http://schemas.openxmlformats.org/officeDocument/2006/math">
                    <m:sSubSup>
                      <m:sSubSupPr>
                        <m:ctrlPr>
                          <a:rPr lang="en-US" sz="1600" b="0" i="1" smtClean="0">
                            <a:solidFill>
                              <a:schemeClr val="bg2"/>
                            </a:solidFill>
                            <a:latin typeface="Cambria Math" panose="02040503050406030204" pitchFamily="18" charset="0"/>
                          </a:rPr>
                        </m:ctrlPr>
                      </m:sSubSupPr>
                      <m:e>
                        <m:sSup>
                          <m:sSupPr>
                            <m:ctrlPr>
                              <a:rPr lang="en-US" sz="1600" b="0" i="1" smtClean="0">
                                <a:solidFill>
                                  <a:schemeClr val="bg2"/>
                                </a:solidFill>
                                <a:latin typeface="Cambria Math" panose="02040503050406030204" pitchFamily="18" charset="0"/>
                              </a:rPr>
                            </m:ctrlPr>
                          </m:sSupPr>
                          <m:e>
                            <m:r>
                              <a:rPr lang="en-US" sz="1600" b="0" i="1" smtClean="0">
                                <a:solidFill>
                                  <a:schemeClr val="bg2"/>
                                </a:solidFill>
                                <a:latin typeface="Cambria Math" panose="02040503050406030204" pitchFamily="18" charset="0"/>
                              </a:rPr>
                              <m:t>{</m:t>
                            </m:r>
                            <m:r>
                              <a:rPr lang="en-US" sz="1600" b="0" i="1" smtClean="0">
                                <a:solidFill>
                                  <a:schemeClr val="bg2"/>
                                </a:solidFill>
                                <a:latin typeface="Cambria Math" panose="02040503050406030204" pitchFamily="18" charset="0"/>
                              </a:rPr>
                              <m:t>𝑟</m:t>
                            </m:r>
                          </m:e>
                          <m:sup>
                            <m:r>
                              <a:rPr lang="en-US" sz="1600" b="0" i="1" smtClean="0">
                                <a:solidFill>
                                  <a:schemeClr val="bg2"/>
                                </a:solidFill>
                                <a:latin typeface="Cambria Math" panose="02040503050406030204" pitchFamily="18" charset="0"/>
                              </a:rPr>
                              <m:t>𝑘</m:t>
                            </m:r>
                          </m:sup>
                        </m:sSup>
                        <m:r>
                          <a:rPr lang="en-US" sz="1600" b="0" i="1" smtClean="0">
                            <a:solidFill>
                              <a:schemeClr val="bg2"/>
                            </a:solidFill>
                            <a:latin typeface="Cambria Math" panose="02040503050406030204" pitchFamily="18" charset="0"/>
                          </a:rPr>
                          <m:t>}</m:t>
                        </m:r>
                      </m:e>
                      <m:sub>
                        <m:r>
                          <a:rPr lang="en-US" sz="1600" b="0" i="1" smtClean="0">
                            <a:solidFill>
                              <a:schemeClr val="bg2"/>
                            </a:solidFill>
                            <a:latin typeface="Cambria Math" panose="02040503050406030204" pitchFamily="18" charset="0"/>
                          </a:rPr>
                          <m:t>𝑘</m:t>
                        </m:r>
                        <m:r>
                          <a:rPr lang="en-US" sz="1600" b="0" i="1" smtClean="0">
                            <a:solidFill>
                              <a:schemeClr val="bg2"/>
                            </a:solidFill>
                            <a:latin typeface="Cambria Math" panose="02040503050406030204" pitchFamily="18" charset="0"/>
                          </a:rPr>
                          <m:t>=1</m:t>
                        </m:r>
                      </m:sub>
                      <m:sup>
                        <m:r>
                          <a:rPr lang="en-US" sz="1600" b="0" i="1" smtClean="0">
                            <a:solidFill>
                              <a:schemeClr val="bg2"/>
                            </a:solidFill>
                            <a:latin typeface="Cambria Math" panose="02040503050406030204" pitchFamily="18" charset="0"/>
                          </a:rPr>
                          <m:t>𝑁</m:t>
                        </m:r>
                      </m:sup>
                    </m:sSubSup>
                  </m:oMath>
                </a14:m>
                <a:r>
                  <a:rPr lang="en-US" sz="1600" dirty="0">
                    <a:solidFill>
                      <a:schemeClr val="bg2"/>
                    </a:solidFill>
                  </a:rPr>
                  <a:t> through the following optimization problem</a:t>
                </a:r>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A86EFC9-773E-E56B-B512-6E8A79BBEA49}"/>
                  </a:ext>
                </a:extLst>
              </p:cNvPr>
              <p:cNvSpPr>
                <a:spLocks noGrp="1" noRot="1" noChangeAspect="1" noMove="1" noResize="1" noEditPoints="1" noAdjustHandles="1" noChangeArrowheads="1" noChangeShapeType="1" noTextEdit="1"/>
              </p:cNvSpPr>
              <p:nvPr>
                <p:ph idx="1"/>
              </p:nvPr>
            </p:nvSpPr>
            <p:spPr>
              <a:xfrm>
                <a:off x="656822" y="1571223"/>
                <a:ext cx="8175477" cy="2997652"/>
              </a:xfrm>
              <a:blipFill>
                <a:blip r:embed="rId2"/>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D454932-D7B7-28B4-466F-915E92E76C7E}"/>
              </a:ext>
            </a:extLst>
          </p:cNvPr>
          <p:cNvSpPr/>
          <p:nvPr/>
        </p:nvSpPr>
        <p:spPr>
          <a:xfrm>
            <a:off x="171450" y="102870"/>
            <a:ext cx="8801100" cy="493776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pic>
        <p:nvPicPr>
          <p:cNvPr id="6" name="Picture 5" descr="A math equation with black text&#10;&#10;Description automatically generated">
            <a:extLst>
              <a:ext uri="{FF2B5EF4-FFF2-40B4-BE49-F238E27FC236}">
                <a16:creationId xmlns:a16="http://schemas.microsoft.com/office/drawing/2014/main" id="{77097D72-067E-C7FE-0FC7-D23BA4A2CD03}"/>
              </a:ext>
            </a:extLst>
          </p:cNvPr>
          <p:cNvPicPr>
            <a:picLocks noChangeAspect="1"/>
          </p:cNvPicPr>
          <p:nvPr/>
        </p:nvPicPr>
        <p:blipFill>
          <a:blip r:embed="rId3"/>
          <a:stretch>
            <a:fillRect/>
          </a:stretch>
        </p:blipFill>
        <p:spPr>
          <a:xfrm>
            <a:off x="1657350" y="3083913"/>
            <a:ext cx="5829300" cy="1179815"/>
          </a:xfrm>
          <a:prstGeom prst="rect">
            <a:avLst/>
          </a:prstGeom>
        </p:spPr>
      </p:pic>
    </p:spTree>
    <p:extLst>
      <p:ext uri="{BB962C8B-B14F-4D97-AF65-F5344CB8AC3E}">
        <p14:creationId xmlns:p14="http://schemas.microsoft.com/office/powerpoint/2010/main" val="1450596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8B98-6DFC-4C7A-B2D5-8583178F246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E0C9FDE-AE4C-0BFE-6E2E-C9A189D8AD7C}"/>
              </a:ext>
            </a:extLst>
          </p:cNvPr>
          <p:cNvPicPr>
            <a:picLocks noGrp="1" noChangeAspect="1"/>
          </p:cNvPicPr>
          <p:nvPr>
            <p:ph idx="1"/>
          </p:nvPr>
        </p:nvPicPr>
        <p:blipFill>
          <a:blip r:embed="rId2"/>
          <a:stretch>
            <a:fillRect/>
          </a:stretch>
        </p:blipFill>
        <p:spPr>
          <a:xfrm>
            <a:off x="311700" y="1514213"/>
            <a:ext cx="8521700" cy="2538378"/>
          </a:xfrm>
          <a:prstGeom prst="rect">
            <a:avLst/>
          </a:prstGeom>
        </p:spPr>
      </p:pic>
    </p:spTree>
    <p:extLst>
      <p:ext uri="{BB962C8B-B14F-4D97-AF65-F5344CB8AC3E}">
        <p14:creationId xmlns:p14="http://schemas.microsoft.com/office/powerpoint/2010/main" val="1682332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A65A-DE87-F7E2-91C3-EE53440C736C}"/>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BCF241F3-E0A5-A1F0-071F-2AFE0EA0975A}"/>
              </a:ext>
            </a:extLst>
          </p:cNvPr>
          <p:cNvPicPr>
            <a:picLocks noGrp="1" noChangeAspect="1"/>
          </p:cNvPicPr>
          <p:nvPr>
            <p:ph idx="1"/>
          </p:nvPr>
        </p:nvPicPr>
        <p:blipFill>
          <a:blip r:embed="rId2"/>
          <a:stretch>
            <a:fillRect/>
          </a:stretch>
        </p:blipFill>
        <p:spPr>
          <a:xfrm>
            <a:off x="195240" y="2027649"/>
            <a:ext cx="8521700" cy="1088202"/>
          </a:xfrm>
        </p:spPr>
      </p:pic>
    </p:spTree>
    <p:extLst>
      <p:ext uri="{BB962C8B-B14F-4D97-AF65-F5344CB8AC3E}">
        <p14:creationId xmlns:p14="http://schemas.microsoft.com/office/powerpoint/2010/main" val="3864381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A02A-DD35-0CAB-C48E-2E20574481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278A732-DF8E-567C-4C67-F872B347F2A7}"/>
              </a:ext>
            </a:extLst>
          </p:cNvPr>
          <p:cNvPicPr>
            <a:picLocks noGrp="1" noChangeAspect="1"/>
          </p:cNvPicPr>
          <p:nvPr>
            <p:ph idx="1"/>
          </p:nvPr>
        </p:nvPicPr>
        <p:blipFill>
          <a:blip r:embed="rId2"/>
          <a:stretch>
            <a:fillRect/>
          </a:stretch>
        </p:blipFill>
        <p:spPr>
          <a:xfrm>
            <a:off x="444280" y="1017725"/>
            <a:ext cx="8255440" cy="3416300"/>
          </a:xfrm>
        </p:spPr>
      </p:pic>
      <p:sp>
        <p:nvSpPr>
          <p:cNvPr id="6" name="Rectangle 5">
            <a:extLst>
              <a:ext uri="{FF2B5EF4-FFF2-40B4-BE49-F238E27FC236}">
                <a16:creationId xmlns:a16="http://schemas.microsoft.com/office/drawing/2014/main" id="{A4CD8272-FCAB-52DC-83CC-D3835527669D}"/>
              </a:ext>
            </a:extLst>
          </p:cNvPr>
          <p:cNvSpPr/>
          <p:nvPr/>
        </p:nvSpPr>
        <p:spPr>
          <a:xfrm>
            <a:off x="7972023" y="2086377"/>
            <a:ext cx="669701" cy="22280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27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D890-2062-9816-EB1F-348BD022F8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830E23-CE4A-0980-8228-C5231595F7C2}"/>
              </a:ext>
            </a:extLst>
          </p:cNvPr>
          <p:cNvPicPr>
            <a:picLocks noGrp="1" noChangeAspect="1"/>
          </p:cNvPicPr>
          <p:nvPr>
            <p:ph idx="1"/>
          </p:nvPr>
        </p:nvPicPr>
        <p:blipFill>
          <a:blip r:embed="rId2"/>
          <a:stretch>
            <a:fillRect/>
          </a:stretch>
        </p:blipFill>
        <p:spPr>
          <a:xfrm>
            <a:off x="311150" y="2213026"/>
            <a:ext cx="8521700" cy="1295298"/>
          </a:xfrm>
        </p:spPr>
      </p:pic>
    </p:spTree>
    <p:extLst>
      <p:ext uri="{BB962C8B-B14F-4D97-AF65-F5344CB8AC3E}">
        <p14:creationId xmlns:p14="http://schemas.microsoft.com/office/powerpoint/2010/main" val="2140229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37916-33E9-EAA1-6FC6-00BF96F995E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45B53CF-C2E0-4651-B0D0-9BD5DD0F276D}"/>
              </a:ext>
            </a:extLst>
          </p:cNvPr>
          <p:cNvPicPr>
            <a:picLocks noGrp="1" noChangeAspect="1"/>
          </p:cNvPicPr>
          <p:nvPr>
            <p:ph idx="1"/>
          </p:nvPr>
        </p:nvPicPr>
        <p:blipFill>
          <a:blip r:embed="rId2"/>
          <a:stretch>
            <a:fillRect/>
          </a:stretch>
        </p:blipFill>
        <p:spPr>
          <a:xfrm>
            <a:off x="310600" y="2039798"/>
            <a:ext cx="8521700" cy="2955398"/>
          </a:xfr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F17C2F55-E178-DD8B-1536-81F2E709AC4D}"/>
                  </a:ext>
                </a:extLst>
              </p14:cNvPr>
              <p14:cNvContentPartPr/>
              <p14:nvPr/>
            </p14:nvContentPartPr>
            <p14:xfrm>
              <a:off x="5695306" y="1037393"/>
              <a:ext cx="263160" cy="1195200"/>
            </p14:xfrm>
          </p:contentPart>
        </mc:Choice>
        <mc:Fallback>
          <p:pic>
            <p:nvPicPr>
              <p:cNvPr id="8" name="Ink 7">
                <a:extLst>
                  <a:ext uri="{FF2B5EF4-FFF2-40B4-BE49-F238E27FC236}">
                    <a16:creationId xmlns:a16="http://schemas.microsoft.com/office/drawing/2014/main" id="{F17C2F55-E178-DD8B-1536-81F2E709AC4D}"/>
                  </a:ext>
                </a:extLst>
              </p:cNvPr>
              <p:cNvPicPr/>
              <p:nvPr/>
            </p:nvPicPr>
            <p:blipFill>
              <a:blip r:embed="rId4"/>
              <a:stretch>
                <a:fillRect/>
              </a:stretch>
            </p:blipFill>
            <p:spPr>
              <a:xfrm>
                <a:off x="5686306" y="1028753"/>
                <a:ext cx="280800" cy="1212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9D2C743-867E-17B9-7706-8F3D1AF92B1C}"/>
                  </a:ext>
                </a:extLst>
              </p14:cNvPr>
              <p14:cNvContentPartPr/>
              <p14:nvPr/>
            </p14:nvContentPartPr>
            <p14:xfrm>
              <a:off x="4808986" y="887273"/>
              <a:ext cx="360" cy="360"/>
            </p14:xfrm>
          </p:contentPart>
        </mc:Choice>
        <mc:Fallback>
          <p:pic>
            <p:nvPicPr>
              <p:cNvPr id="9" name="Ink 8">
                <a:extLst>
                  <a:ext uri="{FF2B5EF4-FFF2-40B4-BE49-F238E27FC236}">
                    <a16:creationId xmlns:a16="http://schemas.microsoft.com/office/drawing/2014/main" id="{89D2C743-867E-17B9-7706-8F3D1AF92B1C}"/>
                  </a:ext>
                </a:extLst>
              </p:cNvPr>
              <p:cNvPicPr/>
              <p:nvPr/>
            </p:nvPicPr>
            <p:blipFill>
              <a:blip r:embed="rId6"/>
              <a:stretch>
                <a:fillRect/>
              </a:stretch>
            </p:blipFill>
            <p:spPr>
              <a:xfrm>
                <a:off x="4800346" y="878633"/>
                <a:ext cx="18000" cy="18000"/>
              </a:xfrm>
              <a:prstGeom prst="rect">
                <a:avLst/>
              </a:prstGeom>
            </p:spPr>
          </p:pic>
        </mc:Fallback>
      </mc:AlternateContent>
      <p:grpSp>
        <p:nvGrpSpPr>
          <p:cNvPr id="12" name="Group 11">
            <a:extLst>
              <a:ext uri="{FF2B5EF4-FFF2-40B4-BE49-F238E27FC236}">
                <a16:creationId xmlns:a16="http://schemas.microsoft.com/office/drawing/2014/main" id="{D3AA9D0E-40B1-62D7-0A87-E3B2753FDBEC}"/>
              </a:ext>
            </a:extLst>
          </p:cNvPr>
          <p:cNvGrpSpPr/>
          <p:nvPr/>
        </p:nvGrpSpPr>
        <p:grpSpPr>
          <a:xfrm>
            <a:off x="5154946" y="479753"/>
            <a:ext cx="1203120" cy="669960"/>
            <a:chOff x="5154946" y="479753"/>
            <a:chExt cx="1203120" cy="669960"/>
          </a:xfrm>
        </p:grpSpPr>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A6944DD7-C463-7FA2-8D85-FBDD52FD6862}"/>
                    </a:ext>
                  </a:extLst>
                </p14:cNvPr>
                <p14:cNvContentPartPr/>
                <p14:nvPr/>
              </p14:nvContentPartPr>
              <p14:xfrm>
                <a:off x="5211826" y="479753"/>
                <a:ext cx="1146240" cy="669960"/>
              </p14:xfrm>
            </p:contentPart>
          </mc:Choice>
          <mc:Fallback>
            <p:pic>
              <p:nvPicPr>
                <p:cNvPr id="10" name="Ink 9">
                  <a:extLst>
                    <a:ext uri="{FF2B5EF4-FFF2-40B4-BE49-F238E27FC236}">
                      <a16:creationId xmlns:a16="http://schemas.microsoft.com/office/drawing/2014/main" id="{A6944DD7-C463-7FA2-8D85-FBDD52FD6862}"/>
                    </a:ext>
                  </a:extLst>
                </p:cNvPr>
                <p:cNvPicPr/>
                <p:nvPr/>
              </p:nvPicPr>
              <p:blipFill>
                <a:blip r:embed="rId8"/>
                <a:stretch>
                  <a:fillRect/>
                </a:stretch>
              </p:blipFill>
              <p:spPr>
                <a:xfrm>
                  <a:off x="5202826" y="470753"/>
                  <a:ext cx="1163880" cy="687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476B60EF-FB18-F824-B8A6-CEE3336B6126}"/>
                    </a:ext>
                  </a:extLst>
                </p14:cNvPr>
                <p14:cNvContentPartPr/>
                <p14:nvPr/>
              </p14:nvContentPartPr>
              <p14:xfrm>
                <a:off x="5154946" y="578393"/>
                <a:ext cx="77760" cy="52200"/>
              </p14:xfrm>
            </p:contentPart>
          </mc:Choice>
          <mc:Fallback>
            <p:pic>
              <p:nvPicPr>
                <p:cNvPr id="11" name="Ink 10">
                  <a:extLst>
                    <a:ext uri="{FF2B5EF4-FFF2-40B4-BE49-F238E27FC236}">
                      <a16:creationId xmlns:a16="http://schemas.microsoft.com/office/drawing/2014/main" id="{476B60EF-FB18-F824-B8A6-CEE3336B6126}"/>
                    </a:ext>
                  </a:extLst>
                </p:cNvPr>
                <p:cNvPicPr/>
                <p:nvPr/>
              </p:nvPicPr>
              <p:blipFill>
                <a:blip r:embed="rId10"/>
                <a:stretch>
                  <a:fillRect/>
                </a:stretch>
              </p:blipFill>
              <p:spPr>
                <a:xfrm>
                  <a:off x="5145946" y="569753"/>
                  <a:ext cx="95400" cy="6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06FB16F5-C344-52B9-AB7B-D8803C8FD004}"/>
                  </a:ext>
                </a:extLst>
              </p14:cNvPr>
              <p14:cNvContentPartPr/>
              <p14:nvPr/>
            </p14:nvContentPartPr>
            <p14:xfrm>
              <a:off x="5802946" y="517193"/>
              <a:ext cx="130320" cy="58320"/>
            </p14:xfrm>
          </p:contentPart>
        </mc:Choice>
        <mc:Fallback>
          <p:pic>
            <p:nvPicPr>
              <p:cNvPr id="13" name="Ink 12">
                <a:extLst>
                  <a:ext uri="{FF2B5EF4-FFF2-40B4-BE49-F238E27FC236}">
                    <a16:creationId xmlns:a16="http://schemas.microsoft.com/office/drawing/2014/main" id="{06FB16F5-C344-52B9-AB7B-D8803C8FD004}"/>
                  </a:ext>
                </a:extLst>
              </p:cNvPr>
              <p:cNvPicPr/>
              <p:nvPr/>
            </p:nvPicPr>
            <p:blipFill>
              <a:blip r:embed="rId12"/>
              <a:stretch>
                <a:fillRect/>
              </a:stretch>
            </p:blipFill>
            <p:spPr>
              <a:xfrm>
                <a:off x="5793946" y="508553"/>
                <a:ext cx="147960" cy="75960"/>
              </a:xfrm>
              <a:prstGeom prst="rect">
                <a:avLst/>
              </a:prstGeom>
            </p:spPr>
          </p:pic>
        </mc:Fallback>
      </mc:AlternateContent>
      <p:grpSp>
        <p:nvGrpSpPr>
          <p:cNvPr id="17" name="Group 16">
            <a:extLst>
              <a:ext uri="{FF2B5EF4-FFF2-40B4-BE49-F238E27FC236}">
                <a16:creationId xmlns:a16="http://schemas.microsoft.com/office/drawing/2014/main" id="{203B3001-5D39-45D7-BDCC-96D04304AD82}"/>
              </a:ext>
            </a:extLst>
          </p:cNvPr>
          <p:cNvGrpSpPr/>
          <p:nvPr/>
        </p:nvGrpSpPr>
        <p:grpSpPr>
          <a:xfrm>
            <a:off x="8111626" y="2675033"/>
            <a:ext cx="936000" cy="919440"/>
            <a:chOff x="8111626" y="2675033"/>
            <a:chExt cx="936000" cy="919440"/>
          </a:xfrm>
        </p:grpSpPr>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665C1D50-DE60-BA8A-F431-D230A53F4DDF}"/>
                    </a:ext>
                  </a:extLst>
                </p14:cNvPr>
                <p14:cNvContentPartPr/>
                <p14:nvPr/>
              </p14:nvContentPartPr>
              <p14:xfrm>
                <a:off x="8201626" y="3453713"/>
                <a:ext cx="348840" cy="140760"/>
              </p14:xfrm>
            </p:contentPart>
          </mc:Choice>
          <mc:Fallback>
            <p:pic>
              <p:nvPicPr>
                <p:cNvPr id="14" name="Ink 13">
                  <a:extLst>
                    <a:ext uri="{FF2B5EF4-FFF2-40B4-BE49-F238E27FC236}">
                      <a16:creationId xmlns:a16="http://schemas.microsoft.com/office/drawing/2014/main" id="{665C1D50-DE60-BA8A-F431-D230A53F4DDF}"/>
                    </a:ext>
                  </a:extLst>
                </p:cNvPr>
                <p:cNvPicPr/>
                <p:nvPr/>
              </p:nvPicPr>
              <p:blipFill>
                <a:blip r:embed="rId14"/>
                <a:stretch>
                  <a:fillRect/>
                </a:stretch>
              </p:blipFill>
              <p:spPr>
                <a:xfrm>
                  <a:off x="8192626" y="3444713"/>
                  <a:ext cx="3664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Ink 14">
                  <a:extLst>
                    <a:ext uri="{FF2B5EF4-FFF2-40B4-BE49-F238E27FC236}">
                      <a16:creationId xmlns:a16="http://schemas.microsoft.com/office/drawing/2014/main" id="{8ABAF0AB-510C-6ED3-2D6F-CA24AECDC6EB}"/>
                    </a:ext>
                  </a:extLst>
                </p14:cNvPr>
                <p14:cNvContentPartPr/>
                <p14:nvPr/>
              </p14:nvContentPartPr>
              <p14:xfrm>
                <a:off x="8468026" y="3306473"/>
                <a:ext cx="192240" cy="178200"/>
              </p14:xfrm>
            </p:contentPart>
          </mc:Choice>
          <mc:Fallback>
            <p:pic>
              <p:nvPicPr>
                <p:cNvPr id="15" name="Ink 14">
                  <a:extLst>
                    <a:ext uri="{FF2B5EF4-FFF2-40B4-BE49-F238E27FC236}">
                      <a16:creationId xmlns:a16="http://schemas.microsoft.com/office/drawing/2014/main" id="{8ABAF0AB-510C-6ED3-2D6F-CA24AECDC6EB}"/>
                    </a:ext>
                  </a:extLst>
                </p:cNvPr>
                <p:cNvPicPr/>
                <p:nvPr/>
              </p:nvPicPr>
              <p:blipFill>
                <a:blip r:embed="rId16"/>
                <a:stretch>
                  <a:fillRect/>
                </a:stretch>
              </p:blipFill>
              <p:spPr>
                <a:xfrm>
                  <a:off x="8459386" y="3297833"/>
                  <a:ext cx="2098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Ink 15">
                  <a:extLst>
                    <a:ext uri="{FF2B5EF4-FFF2-40B4-BE49-F238E27FC236}">
                      <a16:creationId xmlns:a16="http://schemas.microsoft.com/office/drawing/2014/main" id="{F9C500A3-AE48-64C4-14AA-BDB741851FEB}"/>
                    </a:ext>
                  </a:extLst>
                </p14:cNvPr>
                <p14:cNvContentPartPr/>
                <p14:nvPr/>
              </p14:nvContentPartPr>
              <p14:xfrm>
                <a:off x="8111626" y="2675033"/>
                <a:ext cx="936000" cy="468720"/>
              </p14:xfrm>
            </p:contentPart>
          </mc:Choice>
          <mc:Fallback>
            <p:pic>
              <p:nvPicPr>
                <p:cNvPr id="16" name="Ink 15">
                  <a:extLst>
                    <a:ext uri="{FF2B5EF4-FFF2-40B4-BE49-F238E27FC236}">
                      <a16:creationId xmlns:a16="http://schemas.microsoft.com/office/drawing/2014/main" id="{F9C500A3-AE48-64C4-14AA-BDB741851FEB}"/>
                    </a:ext>
                  </a:extLst>
                </p:cNvPr>
                <p:cNvPicPr/>
                <p:nvPr/>
              </p:nvPicPr>
              <p:blipFill>
                <a:blip r:embed="rId18"/>
                <a:stretch>
                  <a:fillRect/>
                </a:stretch>
              </p:blipFill>
              <p:spPr>
                <a:xfrm>
                  <a:off x="8102986" y="2666393"/>
                  <a:ext cx="953640" cy="48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5A545934-F8E3-A710-1C0A-BBDE79EF0F06}"/>
                  </a:ext>
                </a:extLst>
              </p14:cNvPr>
              <p14:cNvContentPartPr/>
              <p14:nvPr/>
            </p14:nvContentPartPr>
            <p14:xfrm>
              <a:off x="3503626" y="4898033"/>
              <a:ext cx="1234800" cy="220320"/>
            </p14:xfrm>
          </p:contentPart>
        </mc:Choice>
        <mc:Fallback>
          <p:pic>
            <p:nvPicPr>
              <p:cNvPr id="18" name="Ink 17">
                <a:extLst>
                  <a:ext uri="{FF2B5EF4-FFF2-40B4-BE49-F238E27FC236}">
                    <a16:creationId xmlns:a16="http://schemas.microsoft.com/office/drawing/2014/main" id="{5A545934-F8E3-A710-1C0A-BBDE79EF0F06}"/>
                  </a:ext>
                </a:extLst>
              </p:cNvPr>
              <p:cNvPicPr/>
              <p:nvPr/>
            </p:nvPicPr>
            <p:blipFill>
              <a:blip r:embed="rId20"/>
              <a:stretch>
                <a:fillRect/>
              </a:stretch>
            </p:blipFill>
            <p:spPr>
              <a:xfrm>
                <a:off x="3499306" y="4893713"/>
                <a:ext cx="1243440" cy="228960"/>
              </a:xfrm>
              <a:prstGeom prst="rect">
                <a:avLst/>
              </a:prstGeom>
            </p:spPr>
          </p:pic>
        </mc:Fallback>
      </mc:AlternateContent>
    </p:spTree>
    <p:extLst>
      <p:ext uri="{BB962C8B-B14F-4D97-AF65-F5344CB8AC3E}">
        <p14:creationId xmlns:p14="http://schemas.microsoft.com/office/powerpoint/2010/main" val="186268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D05C-55D8-4806-C24C-2693886F3CD1}"/>
              </a:ext>
            </a:extLst>
          </p:cNvPr>
          <p:cNvSpPr>
            <a:spLocks noGrp="1"/>
          </p:cNvSpPr>
          <p:nvPr>
            <p:ph type="title"/>
          </p:nvPr>
        </p:nvSpPr>
        <p:spPr/>
        <p:txBody>
          <a:bodyPr/>
          <a:lstStyle/>
          <a:p>
            <a:endParaRPr lang="en-US"/>
          </a:p>
        </p:txBody>
      </p:sp>
      <p:pic>
        <p:nvPicPr>
          <p:cNvPr id="7" name="Content Placeholder 6" descr="A mathematical equation with numbers and symbols&#10;&#10;Description automatically generated">
            <a:extLst>
              <a:ext uri="{FF2B5EF4-FFF2-40B4-BE49-F238E27FC236}">
                <a16:creationId xmlns:a16="http://schemas.microsoft.com/office/drawing/2014/main" id="{A37E156A-8277-58A0-7C7B-A18A514D4F03}"/>
              </a:ext>
            </a:extLst>
          </p:cNvPr>
          <p:cNvPicPr>
            <a:picLocks noGrp="1" noChangeAspect="1"/>
          </p:cNvPicPr>
          <p:nvPr>
            <p:ph idx="1"/>
          </p:nvPr>
        </p:nvPicPr>
        <p:blipFill>
          <a:blip r:embed="rId2"/>
          <a:stretch>
            <a:fillRect/>
          </a:stretch>
        </p:blipFill>
        <p:spPr>
          <a:xfrm>
            <a:off x="170032" y="445025"/>
            <a:ext cx="8521700" cy="2095346"/>
          </a:xfr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4BD1B44-2D41-9BD4-9E3F-5096B258FFA0}"/>
                  </a:ext>
                </a:extLst>
              </p14:cNvPr>
              <p14:cNvContentPartPr/>
              <p14:nvPr/>
            </p14:nvContentPartPr>
            <p14:xfrm>
              <a:off x="1671586" y="767393"/>
              <a:ext cx="2520" cy="360"/>
            </p14:xfrm>
          </p:contentPart>
        </mc:Choice>
        <mc:Fallback>
          <p:pic>
            <p:nvPicPr>
              <p:cNvPr id="4" name="Ink 3">
                <a:extLst>
                  <a:ext uri="{FF2B5EF4-FFF2-40B4-BE49-F238E27FC236}">
                    <a16:creationId xmlns:a16="http://schemas.microsoft.com/office/drawing/2014/main" id="{B4BD1B44-2D41-9BD4-9E3F-5096B258FFA0}"/>
                  </a:ext>
                </a:extLst>
              </p:cNvPr>
              <p:cNvPicPr/>
              <p:nvPr/>
            </p:nvPicPr>
            <p:blipFill>
              <a:blip r:embed="rId4"/>
              <a:stretch>
                <a:fillRect/>
              </a:stretch>
            </p:blipFill>
            <p:spPr>
              <a:xfrm>
                <a:off x="1667266" y="763073"/>
                <a:ext cx="1116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546F58A-0636-AAD9-DFF8-032BE7376A53}"/>
                  </a:ext>
                </a:extLst>
              </p14:cNvPr>
              <p14:cNvContentPartPr/>
              <p14:nvPr/>
            </p14:nvContentPartPr>
            <p14:xfrm>
              <a:off x="1684186" y="1242953"/>
              <a:ext cx="360" cy="360"/>
            </p14:xfrm>
          </p:contentPart>
        </mc:Choice>
        <mc:Fallback>
          <p:pic>
            <p:nvPicPr>
              <p:cNvPr id="5" name="Ink 4">
                <a:extLst>
                  <a:ext uri="{FF2B5EF4-FFF2-40B4-BE49-F238E27FC236}">
                    <a16:creationId xmlns:a16="http://schemas.microsoft.com/office/drawing/2014/main" id="{1546F58A-0636-AAD9-DFF8-032BE7376A53}"/>
                  </a:ext>
                </a:extLst>
              </p:cNvPr>
              <p:cNvPicPr/>
              <p:nvPr/>
            </p:nvPicPr>
            <p:blipFill>
              <a:blip r:embed="rId4"/>
              <a:stretch>
                <a:fillRect/>
              </a:stretch>
            </p:blipFill>
            <p:spPr>
              <a:xfrm>
                <a:off x="1679866" y="1238633"/>
                <a:ext cx="9000" cy="9000"/>
              </a:xfrm>
              <a:prstGeom prst="rect">
                <a:avLst/>
              </a:prstGeom>
            </p:spPr>
          </p:pic>
        </mc:Fallback>
      </mc:AlternateContent>
      <p:pic>
        <p:nvPicPr>
          <p:cNvPr id="9" name="Picture 8">
            <a:extLst>
              <a:ext uri="{FF2B5EF4-FFF2-40B4-BE49-F238E27FC236}">
                <a16:creationId xmlns:a16="http://schemas.microsoft.com/office/drawing/2014/main" id="{0D0B5C56-D258-6C88-4C89-F79FE74AB7C8}"/>
              </a:ext>
            </a:extLst>
          </p:cNvPr>
          <p:cNvPicPr>
            <a:picLocks noChangeAspect="1"/>
          </p:cNvPicPr>
          <p:nvPr/>
        </p:nvPicPr>
        <p:blipFill>
          <a:blip r:embed="rId6"/>
          <a:stretch>
            <a:fillRect/>
          </a:stretch>
        </p:blipFill>
        <p:spPr>
          <a:xfrm>
            <a:off x="170031" y="2777222"/>
            <a:ext cx="8634935" cy="906135"/>
          </a:xfrm>
          <a:prstGeom prst="rect">
            <a:avLst/>
          </a:prstGeom>
        </p:spPr>
      </p:pic>
    </p:spTree>
    <p:extLst>
      <p:ext uri="{BB962C8B-B14F-4D97-AF65-F5344CB8AC3E}">
        <p14:creationId xmlns:p14="http://schemas.microsoft.com/office/powerpoint/2010/main" val="2142368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9ECCE2-438E-E956-4A66-1B51A4D9502B}"/>
              </a:ext>
            </a:extLst>
          </p:cNvPr>
          <p:cNvSpPr>
            <a:spLocks noGrp="1"/>
          </p:cNvSpPr>
          <p:nvPr>
            <p:ph type="body" idx="1"/>
          </p:nvPr>
        </p:nvSpPr>
        <p:spPr>
          <a:xfrm>
            <a:off x="514150" y="1351722"/>
            <a:ext cx="8270788" cy="3473592"/>
          </a:xfrm>
        </p:spPr>
        <p:txBody>
          <a:bodyPr/>
          <a:lstStyle/>
          <a:p>
            <a:r>
              <a:rPr lang="en-IN" sz="1400" dirty="0">
                <a:solidFill>
                  <a:schemeClr val="bg2"/>
                </a:solidFill>
                <a:effectLst/>
                <a:latin typeface="Lato" panose="020F0502020204030203" pitchFamily="34" charset="0"/>
                <a:ea typeface="Lato" panose="020F0502020204030203" pitchFamily="34" charset="0"/>
                <a:cs typeface="Lato" panose="020F0502020204030203" pitchFamily="34" charset="0"/>
              </a:rPr>
              <a:t>In a traditional PO model, one may come across parameters that are not known with complete certainty, and we may employ some nominal values to approximate these parameters.</a:t>
            </a:r>
          </a:p>
          <a:p>
            <a:r>
              <a:rPr lang="en-IN" sz="1400" dirty="0">
                <a:solidFill>
                  <a:schemeClr val="bg2"/>
                </a:solidFill>
                <a:latin typeface="Lato" panose="020F0502020204030203" pitchFamily="34" charset="0"/>
                <a:ea typeface="Lato" panose="020F0502020204030203" pitchFamily="34" charset="0"/>
                <a:cs typeface="Lato" panose="020F0502020204030203" pitchFamily="34" charset="0"/>
              </a:rPr>
              <a:t>T</a:t>
            </a:r>
            <a:r>
              <a:rPr lang="en-IN" sz="1400" dirty="0">
                <a:solidFill>
                  <a:schemeClr val="bg2"/>
                </a:solidFill>
                <a:effectLst/>
                <a:latin typeface="Lato" panose="020F0502020204030203" pitchFamily="34" charset="0"/>
                <a:ea typeface="Lato" panose="020F0502020204030203" pitchFamily="34" charset="0"/>
                <a:cs typeface="Lato" panose="020F0502020204030203" pitchFamily="34" charset="0"/>
              </a:rPr>
              <a:t>he input asset returns taken in portfolio selection problems under the discrete distribution of returns are generally taken as the daily/weekly closing returns, thus ignoring the intra-day/weekly volatility of the asset prices. This may lead to incorrect estimation of expected portfolio returns.</a:t>
            </a:r>
          </a:p>
          <a:p>
            <a:r>
              <a:rPr lang="en-IN" sz="1400" dirty="0">
                <a:solidFill>
                  <a:schemeClr val="bg2"/>
                </a:solidFill>
                <a:effectLst/>
                <a:latin typeface="Lato" panose="020F0502020204030203" pitchFamily="34" charset="0"/>
                <a:ea typeface="Lato" panose="020F0502020204030203" pitchFamily="34" charset="0"/>
                <a:cs typeface="Lato" panose="020F0502020204030203" pitchFamily="34" charset="0"/>
              </a:rPr>
              <a:t>Using nominal values for these uncertain parameters may result in suboptimal solutions and, thus, incorrect out-of-sample estimates. For this reason, portfolio managers may resort to robust optimization (RO) by constructing un- certainty sets for such parameters.</a:t>
            </a:r>
            <a:r>
              <a:rPr lang="en-IN" sz="1800" dirty="0">
                <a:solidFill>
                  <a:schemeClr val="bg2"/>
                </a:solidFill>
                <a:effectLst/>
                <a:latin typeface="CharisSIL"/>
              </a:rPr>
              <a:t> </a:t>
            </a:r>
            <a:endParaRPr lang="en-IN" dirty="0">
              <a:solidFill>
                <a:schemeClr val="bg2"/>
              </a:solidFill>
            </a:endParaRPr>
          </a:p>
          <a:p>
            <a:endParaRPr lang="en-US" dirty="0"/>
          </a:p>
        </p:txBody>
      </p:sp>
    </p:spTree>
    <p:extLst>
      <p:ext uri="{BB962C8B-B14F-4D97-AF65-F5344CB8AC3E}">
        <p14:creationId xmlns:p14="http://schemas.microsoft.com/office/powerpoint/2010/main" val="1220069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77DFF-2F4F-7480-F204-2E23F95DDD68}"/>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497622-8EC5-42A7-F1DC-C041EF4C4CD6}"/>
                  </a:ext>
                </a:extLst>
              </p:cNvPr>
              <p:cNvSpPr>
                <a:spLocks noGrp="1"/>
              </p:cNvSpPr>
              <p:nvPr>
                <p:ph idx="1"/>
              </p:nvPr>
            </p:nvSpPr>
            <p:spPr/>
            <p:txBody>
              <a:bodyPr/>
              <a:lstStyle/>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func>
                        <m:funcPr>
                          <m:ctrlPr>
                            <a:rPr lang="en-IN" sz="16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IN"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ctrlPr>
                            </m:limLowPr>
                            <m:e>
                              <m:r>
                                <m:rPr>
                                  <m:sty m:val="p"/>
                                </m:rPr>
                                <a:rPr lang="en-US" sz="16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min</m:t>
                              </m:r>
                            </m:e>
                            <m:lim>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𝑤</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𝛾</m:t>
                              </m:r>
                            </m:lim>
                          </m:limLow>
                        </m:fName>
                        <m:e>
                          <m:r>
                            <a:rPr lang="en-US" sz="16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600" b="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m:t>
                          </m:r>
                        </m:e>
                      </m:func>
                    </m:oMath>
                  </m:oMathPara>
                </a14:m>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func>
                        <m:funcPr>
                          <m:ctrlPr>
                            <a:rPr lang="en-IN"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funcPr>
                        <m:fName/>
                        <m:e>
                          <m:r>
                            <a:rPr lang="en-US" sz="16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sz="16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𝑠𝑡</m:t>
                          </m:r>
                          <m:r>
                            <a:rPr lang="en-US" sz="16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sz="16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𝐴</m:t>
                          </m:r>
                          <m:r>
                            <a:rPr lang="en-US" sz="1600" b="0" i="1"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𝛾</m:t>
                          </m:r>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en-IN"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fPr>
                            <m:num>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num>
                            <m:den>
                              <m:d>
                                <m:dPr>
                                  <m:ctrlPr>
                                    <a:rPr lang="en-IN"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𝛼</m:t>
                                  </m:r>
                                </m:e>
                              </m:d>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𝑇</m:t>
                              </m:r>
                            </m:den>
                          </m:f>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ctrlPr>
                                <a:rPr lang="en-IN"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𝑡</m:t>
                              </m:r>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up>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𝑇</m:t>
                              </m:r>
                            </m:sup>
                            <m:e>
                              <m:sSub>
                                <m:sSubPr>
                                  <m:ctrlPr>
                                    <a:rPr lang="en-IN"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𝑑</m:t>
                                  </m:r>
                                </m:e>
                                <m:sub>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𝑡</m:t>
                                  </m:r>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sub>
                              </m:sSub>
                              <m:r>
                                <a:rPr lang="en-US"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  </m:t>
                              </m:r>
                            </m:e>
                          </m:nary>
                        </m:e>
                      </m:func>
                      <m:r>
                        <m:rPr>
                          <m:nor/>
                        </m:rPr>
                        <a:rPr lang="en-IN"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m:t>−</m:t>
                      </m:r>
                      <m:r>
                        <m:rPr>
                          <m:nor/>
                        </m:rPr>
                        <a:rPr lang="en-US" sz="1600" b="0" i="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m:t> </m:t>
                      </m:r>
                      <m:func>
                        <m:funcPr>
                          <m:ctrlP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funcPr>
                        <m:fName>
                          <m:limLow>
                            <m:limLowPr>
                              <m:ctrlP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limLowPr>
                            <m:e>
                              <m:r>
                                <a:rPr lang="en-US" sz="1600" b="1" i="0"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𝐦𝐚𝐱</m:t>
                              </m:r>
                            </m:e>
                            <m:lim>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𝒓</m:t>
                              </m:r>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𝝐</m:t>
                              </m:r>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𝑽</m:t>
                              </m:r>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𝑫</m:t>
                              </m:r>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lim>
                          </m:limLow>
                        </m:fName>
                        <m:e>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𝒓</m:t>
                              </m:r>
                            </m:e>
                            <m:sup>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𝑻</m:t>
                              </m:r>
                            </m:sup>
                          </m:sSup>
                          <m:r>
                            <a:rPr lang="en-US" sz="1600" b="1" i="1" dirty="0" smtClean="0">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𝒘</m:t>
                          </m:r>
                        </m:e>
                      </m:func>
                    </m:oMath>
                  </m:oMathPara>
                </a14:m>
                <a:endPar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𝑠</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𝑑</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sub>
                      </m:s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≥0 ,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𝑇</m:t>
                      </m:r>
                    </m:oMath>
                  </m:oMathPara>
                </a14:m>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46050" indent="0">
                  <a:lnSpc>
                    <a:spcPct val="130000"/>
                  </a:lnSpc>
                  <a:spcAft>
                    <a:spcPts val="1200"/>
                  </a:spcAft>
                  <a:buNone/>
                </a:pPr>
                <a14:m>
                  <m:oMathPara xmlns:m="http://schemas.openxmlformats.org/officeDocument/2006/math">
                    <m:oMathParaPr>
                      <m:jc m:val="centerGroup"/>
                    </m:oMathParaPr>
                    <m:oMath xmlns:m="http://schemas.openxmlformats.org/officeDocument/2006/math">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𝑑</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sub>
                      </m:s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𝛾</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m:t>
                      </m:r>
                      <m:nary>
                        <m:naryPr>
                          <m:chr m:val="∑"/>
                          <m:limLoc m:val="undOv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naryPr>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m:t>
                          </m:r>
                        </m:sub>
                        <m:sup>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𝑛</m:t>
                          </m:r>
                        </m:sup>
                        <m:e>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𝑟</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𝑖𝑡</m:t>
                              </m:r>
                            </m:sub>
                          </m:sSub>
                          <m:sSub>
                            <m:sSubPr>
                              <m:ctrlPr>
                                <a:rPr lang="en-IN" sz="1600" i="1">
                                  <a:solidFill>
                                    <a:srgbClr val="000000"/>
                                  </a:solidFill>
                                  <a:effectLst/>
                                  <a:latin typeface="Cambria Math" panose="02040503050406030204" pitchFamily="18" charset="0"/>
                                  <a:ea typeface="Times New Roman" panose="02020603050405020304" pitchFamily="18" charset="0"/>
                                  <a:cs typeface="Times" pitchFamily="2" charset="0"/>
                                </a:rPr>
                              </m:ctrlPr>
                            </m:sSubPr>
                            <m:e>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𝑤</m:t>
                              </m:r>
                            </m:e>
                            <m:sub>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𝑖</m:t>
                              </m:r>
                            </m:sub>
                          </m:sSub>
                        </m:e>
                      </m:nary>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 ,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𝑡</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=1,…, </m:t>
                      </m:r>
                      <m:r>
                        <a:rPr lang="en-GB" sz="1600" i="1">
                          <a:solidFill>
                            <a:srgbClr val="000000"/>
                          </a:solidFill>
                          <a:effectLst/>
                          <a:latin typeface="Cambria Math" panose="02040503050406030204" pitchFamily="18" charset="0"/>
                          <a:ea typeface="Times New Roman" panose="02020603050405020304" pitchFamily="18" charset="0"/>
                          <a:cs typeface="Times" pitchFamily="2" charset="0"/>
                        </a:rPr>
                        <m:t>𝑇</m:t>
                      </m:r>
                    </m:oMath>
                  </m:oMathPara>
                </a14:m>
                <a:endParaRPr lang="en-US" sz="1600" dirty="0">
                  <a:solidFill>
                    <a:srgbClr val="000000"/>
                  </a:solidFill>
                  <a:effectLst/>
                  <a:latin typeface="Times New Roman" panose="02020603050405020304" pitchFamily="18" charset="0"/>
                  <a:ea typeface="Times New Roman" panose="02020603050405020304" pitchFamily="18" charset="0"/>
                  <a:cs typeface="Times" pitchFamily="2" charset="0"/>
                </a:endParaRPr>
              </a:p>
              <a:p>
                <a:pPr marL="146050" indent="0">
                  <a:lnSpc>
                    <a:spcPct val="130000"/>
                  </a:lnSpc>
                  <a:spcAft>
                    <a:spcPts val="1200"/>
                  </a:spcAft>
                  <a:buNone/>
                </a:pP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𝑤</m:t>
                    </m:r>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 </m:t>
                    </m:r>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𝜖</m:t>
                    </m:r>
                    <m:r>
                      <a:rPr lang="en-US" sz="1600" b="0" i="1" smtClean="0">
                        <a:solidFill>
                          <a:srgbClr val="000000"/>
                        </a:solidFill>
                        <a:effectLst/>
                        <a:latin typeface="Cambria Math" panose="02040503050406030204" pitchFamily="18" charset="0"/>
                        <a:ea typeface="SimSun" panose="02010600030101010101" pitchFamily="2" charset="-122"/>
                        <a:cs typeface="Times" pitchFamily="2" charset="0"/>
                      </a:rPr>
                      <m:t> </m:t>
                    </m:r>
                    <m:r>
                      <a:rPr lang="en-US" sz="1600" b="1" i="1" smtClean="0">
                        <a:solidFill>
                          <a:srgbClr val="000000"/>
                        </a:solidFill>
                        <a:effectLst/>
                        <a:latin typeface="Cambria Math" panose="02040503050406030204" pitchFamily="18" charset="0"/>
                        <a:ea typeface="SimSun" panose="02010600030101010101" pitchFamily="2" charset="-122"/>
                        <a:cs typeface="Times" pitchFamily="2" charset="0"/>
                      </a:rPr>
                      <m:t>𝑾</m:t>
                    </m:r>
                  </m:oMath>
                </a14:m>
                <a:r>
                  <a:rPr lang="en-US" sz="1600" dirty="0">
                    <a:solidFill>
                      <a:srgbClr val="000000"/>
                    </a:solidFill>
                    <a:effectLst/>
                    <a:latin typeface="Cambria Math" panose="02040503050406030204" pitchFamily="18" charset="0"/>
                    <a:ea typeface="SimSun" panose="02010600030101010101" pitchFamily="2" charset="-122"/>
                    <a:cs typeface="Times" pitchFamily="2" charset="0"/>
                  </a:rPr>
                  <a:t> </a:t>
                </a:r>
                <a:endPar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47497622-8EC5-42A7-F1DC-C041EF4C4CD6}"/>
                  </a:ext>
                </a:extLst>
              </p:cNvPr>
              <p:cNvSpPr>
                <a:spLocks noGrp="1" noRot="1" noChangeAspect="1" noMove="1" noResize="1" noEditPoints="1" noAdjustHandles="1" noChangeArrowheads="1" noChangeShapeType="1" noTextEdit="1"/>
              </p:cNvSpPr>
              <p:nvPr>
                <p:ph idx="1"/>
              </p:nvPr>
            </p:nvSpPr>
            <p:spPr>
              <a:blipFill>
                <a:blip r:embed="rId2"/>
                <a:stretch>
                  <a:fillRect b="-27037"/>
                </a:stretch>
              </a:blipFill>
            </p:spPr>
            <p:txBody>
              <a:bodyPr/>
              <a:lstStyle/>
              <a:p>
                <a:r>
                  <a:rPr lang="en-US">
                    <a:noFill/>
                  </a:rPr>
                  <a:t> </a:t>
                </a:r>
              </a:p>
            </p:txBody>
          </p:sp>
        </mc:Fallback>
      </mc:AlternateContent>
    </p:spTree>
    <p:extLst>
      <p:ext uri="{BB962C8B-B14F-4D97-AF65-F5344CB8AC3E}">
        <p14:creationId xmlns:p14="http://schemas.microsoft.com/office/powerpoint/2010/main" val="3035232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081AE-5180-AE08-1B1E-0FCF9B767FC8}"/>
              </a:ext>
            </a:extLst>
          </p:cNvPr>
          <p:cNvSpPr>
            <a:spLocks noGrp="1"/>
          </p:cNvSpPr>
          <p:nvPr>
            <p:ph type="title"/>
          </p:nvPr>
        </p:nvSpPr>
        <p:spPr/>
        <p:txBody>
          <a:bodyPr/>
          <a:lstStyle/>
          <a:p>
            <a:r>
              <a:rPr lang="en-US" dirty="0"/>
              <a:t>Results and Analysis</a:t>
            </a:r>
          </a:p>
        </p:txBody>
      </p:sp>
      <p:sp>
        <p:nvSpPr>
          <p:cNvPr id="3" name="Content Placeholder 2">
            <a:extLst>
              <a:ext uri="{FF2B5EF4-FFF2-40B4-BE49-F238E27FC236}">
                <a16:creationId xmlns:a16="http://schemas.microsoft.com/office/drawing/2014/main" id="{11021470-A4CE-51CE-73F4-6830331638A7}"/>
              </a:ext>
            </a:extLst>
          </p:cNvPr>
          <p:cNvSpPr>
            <a:spLocks noGrp="1"/>
          </p:cNvSpPr>
          <p:nvPr>
            <p:ph idx="1"/>
          </p:nvPr>
        </p:nvSpPr>
        <p:spPr/>
        <p:txBody>
          <a:bodyPr/>
          <a:lstStyle/>
          <a:p>
            <a:r>
              <a:rPr lang="en-US" sz="1400" dirty="0">
                <a:solidFill>
                  <a:schemeClr val="bg2"/>
                </a:solidFill>
              </a:rPr>
              <a:t>The testing </a:t>
            </a:r>
            <a:r>
              <a:rPr lang="en-US" sz="1400" dirty="0" err="1">
                <a:solidFill>
                  <a:schemeClr val="bg2"/>
                </a:solidFill>
              </a:rPr>
              <a:t>Methodolgy</a:t>
            </a:r>
            <a:r>
              <a:rPr lang="en-US" sz="1400" dirty="0">
                <a:solidFill>
                  <a:schemeClr val="bg2"/>
                </a:solidFill>
              </a:rPr>
              <a:t> is similar to </a:t>
            </a:r>
            <a:r>
              <a:rPr lang="en-US" sz="1400" dirty="0">
                <a:solidFill>
                  <a:schemeClr val="bg2"/>
                </a:solidFill>
                <a:hlinkClick r:id="rId2">
                  <a:extLst>
                    <a:ext uri="{A12FA001-AC4F-418D-AE19-62706E023703}">
                      <ahyp:hlinkClr xmlns:ahyp="http://schemas.microsoft.com/office/drawing/2018/hyperlinkcolor" val="tx"/>
                    </a:ext>
                  </a:extLst>
                </a:hlinkClick>
              </a:rPr>
              <a:t>Data Driven Robust P.O.</a:t>
            </a:r>
            <a:r>
              <a:rPr lang="en-US" sz="1400" dirty="0">
                <a:solidFill>
                  <a:schemeClr val="bg2"/>
                </a:solidFill>
              </a:rPr>
              <a:t> so that we can have a comparative study of the methods.</a:t>
            </a:r>
          </a:p>
          <a:p>
            <a:r>
              <a:rPr lang="en-US" sz="1400" dirty="0">
                <a:solidFill>
                  <a:schemeClr val="bg2"/>
                </a:solidFill>
              </a:rPr>
              <a:t>The Data was taken from </a:t>
            </a:r>
            <a:r>
              <a:rPr lang="en-US" sz="1400" dirty="0" err="1">
                <a:solidFill>
                  <a:schemeClr val="bg2"/>
                </a:solidFill>
              </a:rPr>
              <a:t>AlphaVantage</a:t>
            </a:r>
            <a:r>
              <a:rPr lang="en-US" sz="1400" dirty="0">
                <a:solidFill>
                  <a:schemeClr val="bg2"/>
                </a:solidFill>
              </a:rPr>
              <a:t> API which gives the daily closing returns as the last column.</a:t>
            </a:r>
          </a:p>
          <a:p>
            <a:endParaRPr lang="en-US" sz="1400" dirty="0">
              <a:solidFill>
                <a:schemeClr val="bg2"/>
              </a:solidFill>
            </a:endParaRPr>
          </a:p>
          <a:p>
            <a:endParaRPr lang="en-US" sz="1400" dirty="0">
              <a:solidFill>
                <a:schemeClr val="bg2"/>
              </a:solidFill>
            </a:endParaRPr>
          </a:p>
        </p:txBody>
      </p:sp>
    </p:spTree>
    <p:extLst>
      <p:ext uri="{BB962C8B-B14F-4D97-AF65-F5344CB8AC3E}">
        <p14:creationId xmlns:p14="http://schemas.microsoft.com/office/powerpoint/2010/main" val="324492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E016-E28F-A6F7-4C87-0DEB6E458E38}"/>
              </a:ext>
            </a:extLst>
          </p:cNvPr>
          <p:cNvSpPr>
            <a:spLocks noGrp="1"/>
          </p:cNvSpPr>
          <p:nvPr>
            <p:ph type="title"/>
          </p:nvPr>
        </p:nvSpPr>
        <p:spPr/>
        <p:txBody>
          <a:bodyPr/>
          <a:lstStyle/>
          <a:p>
            <a:r>
              <a:rPr lang="en-IN" sz="2400" b="1" dirty="0">
                <a:effectLst/>
                <a:latin typeface="Lato" panose="020F0502020204030203" pitchFamily="34" charset="0"/>
                <a:ea typeface="Lato" panose="020F0502020204030203" pitchFamily="34" charset="0"/>
                <a:cs typeface="Lato" panose="020F0502020204030203" pitchFamily="34" charset="0"/>
              </a:rPr>
              <a:t>Analysis under different market phases </a:t>
            </a:r>
            <a:br>
              <a:rPr lang="en-IN" dirty="0"/>
            </a:br>
            <a:endParaRPr lang="en-US" dirty="0"/>
          </a:p>
        </p:txBody>
      </p:sp>
      <p:sp>
        <p:nvSpPr>
          <p:cNvPr id="3" name="Content Placeholder 2">
            <a:extLst>
              <a:ext uri="{FF2B5EF4-FFF2-40B4-BE49-F238E27FC236}">
                <a16:creationId xmlns:a16="http://schemas.microsoft.com/office/drawing/2014/main" id="{C17004DB-5A9D-CA53-1DE5-F405DE0F39C6}"/>
              </a:ext>
            </a:extLst>
          </p:cNvPr>
          <p:cNvSpPr>
            <a:spLocks noGrp="1"/>
          </p:cNvSpPr>
          <p:nvPr>
            <p:ph idx="1"/>
          </p:nvPr>
        </p:nvSpPr>
        <p:spPr>
          <a:xfrm>
            <a:off x="311700" y="1017725"/>
            <a:ext cx="8520600" cy="3551150"/>
          </a:xfrm>
        </p:spPr>
        <p:txBody>
          <a:bodyPr/>
          <a:lstStyle/>
          <a:p>
            <a:r>
              <a:rPr lang="en-IN" sz="1800" dirty="0">
                <a:solidFill>
                  <a:schemeClr val="bg2"/>
                </a:solidFill>
                <a:effectLst/>
                <a:latin typeface="CharisSIL"/>
              </a:rPr>
              <a:t>We also attempt to analyse the performance of the proposed model in different market scenarios. We take the daily closing price of the market index of the EURO STOXX 50 data set and determine the period in which the following market phases are located: </a:t>
            </a:r>
            <a:endParaRPr lang="en-IN" dirty="0">
              <a:solidFill>
                <a:schemeClr val="bg2"/>
              </a:solidFill>
            </a:endParaRPr>
          </a:p>
          <a:p>
            <a:r>
              <a:rPr lang="en-IN" sz="1800" dirty="0">
                <a:solidFill>
                  <a:schemeClr val="accent5"/>
                </a:solidFill>
                <a:effectLst/>
                <a:latin typeface="CharisSIL"/>
              </a:rPr>
              <a:t>Bullish (Increasing) phase: 24/12/2018–06/12/2019 </a:t>
            </a:r>
          </a:p>
          <a:p>
            <a:pPr marL="146050" indent="0">
              <a:buNone/>
            </a:pPr>
            <a:r>
              <a:rPr lang="en-IN" sz="1800" dirty="0">
                <a:solidFill>
                  <a:schemeClr val="accent5"/>
                </a:solidFill>
                <a:effectLst/>
                <a:latin typeface="u-charis-symbol"/>
              </a:rPr>
              <a:t>• </a:t>
            </a:r>
            <a:r>
              <a:rPr lang="en-IN" sz="1800" dirty="0">
                <a:solidFill>
                  <a:schemeClr val="accent5"/>
                </a:solidFill>
                <a:effectLst/>
                <a:latin typeface="CharisSIL"/>
              </a:rPr>
              <a:t>Neutral phase: 06/01/2016–29/11/2016</a:t>
            </a:r>
            <a:br>
              <a:rPr lang="en-IN" sz="1800" dirty="0">
                <a:solidFill>
                  <a:schemeClr val="accent5"/>
                </a:solidFill>
                <a:effectLst/>
                <a:latin typeface="CharisSIL"/>
              </a:rPr>
            </a:br>
            <a:r>
              <a:rPr lang="en-IN" sz="1800" dirty="0">
                <a:solidFill>
                  <a:schemeClr val="accent5"/>
                </a:solidFill>
                <a:effectLst/>
                <a:latin typeface="u-charis-symbol"/>
              </a:rPr>
              <a:t>• </a:t>
            </a:r>
            <a:r>
              <a:rPr lang="en-IN" sz="1800" dirty="0">
                <a:solidFill>
                  <a:schemeClr val="accent5"/>
                </a:solidFill>
                <a:effectLst/>
                <a:latin typeface="CharisSIL"/>
              </a:rPr>
              <a:t>Down (Decreasing) phase: 06/11/2007–20/10/2008 .</a:t>
            </a:r>
          </a:p>
          <a:p>
            <a:pPr marL="146050" indent="0">
              <a:buNone/>
            </a:pPr>
            <a:r>
              <a:rPr lang="en-IN" sz="1800" dirty="0">
                <a:solidFill>
                  <a:schemeClr val="bg2"/>
                </a:solidFill>
                <a:latin typeface="CharisSIL"/>
              </a:rPr>
              <a:t>Comparison models include  optimised SMAD, 1/n strategy and optimised CVaR.</a:t>
            </a:r>
          </a:p>
          <a:p>
            <a:pPr marL="146050" indent="0">
              <a:buNone/>
            </a:pPr>
            <a:r>
              <a:rPr lang="en-IN" sz="1800" b="1" dirty="0">
                <a:solidFill>
                  <a:schemeClr val="bg2"/>
                </a:solidFill>
                <a:latin typeface="CharisSIL"/>
              </a:rPr>
              <a:t>ACKNOWLEDGEMENT – </a:t>
            </a:r>
            <a:r>
              <a:rPr lang="en-IN" sz="1800" dirty="0">
                <a:solidFill>
                  <a:schemeClr val="bg2"/>
                </a:solidFill>
                <a:latin typeface="CharisSIL"/>
              </a:rPr>
              <a:t>The codebase for SMAD and the 1/n strategy along with V(D) computation were shared by Mrs. Ruchika Sehgal. I added the CVaR strategy in it to get an accurate comparative study. </a:t>
            </a:r>
            <a:endParaRPr lang="en-IN" sz="1800" b="1" dirty="0">
              <a:solidFill>
                <a:schemeClr val="bg2"/>
              </a:solidFill>
              <a:latin typeface="CharisSIL"/>
            </a:endParaRPr>
          </a:p>
          <a:p>
            <a:pPr marL="146050" indent="0">
              <a:buNone/>
            </a:pPr>
            <a:endParaRPr lang="en-IN" dirty="0">
              <a:solidFill>
                <a:schemeClr val="accent5"/>
              </a:solidFill>
            </a:endParaRPr>
          </a:p>
          <a:p>
            <a:endParaRPr lang="en-US" dirty="0"/>
          </a:p>
        </p:txBody>
      </p:sp>
    </p:spTree>
    <p:extLst>
      <p:ext uri="{BB962C8B-B14F-4D97-AF65-F5344CB8AC3E}">
        <p14:creationId xmlns:p14="http://schemas.microsoft.com/office/powerpoint/2010/main" val="17059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C243-AA8E-B5EC-630B-556A5FA073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2B419D-5068-7D92-B08D-5371E71E80F4}"/>
              </a:ext>
            </a:extLst>
          </p:cNvPr>
          <p:cNvSpPr>
            <a:spLocks noGrp="1"/>
          </p:cNvSpPr>
          <p:nvPr>
            <p:ph idx="1"/>
          </p:nvPr>
        </p:nvSpPr>
        <p:spPr/>
        <p:txBody>
          <a:bodyPr/>
          <a:lstStyle/>
          <a:p>
            <a:r>
              <a:rPr lang="en-IN" sz="1800" dirty="0">
                <a:effectLst/>
                <a:latin typeface="CharisSIL"/>
              </a:rPr>
              <a:t>We conduct a rolling window analysis on the above data sets. The optimization model is solved on the in-sample period of 500 days (approximately two years) starting from January 2020, and the optimal portfolio is tested over the next 63 days (approximately three months). The out-of-sample returns are noted for these 63 days using the optimal portfolio. Then the in-sample period is shifted ahead by 63 days, and a new optimization problem is solved for the next 500 days. </a:t>
            </a:r>
            <a:endParaRPr lang="en-IN" dirty="0"/>
          </a:p>
          <a:p>
            <a:pPr marL="146050" indent="0">
              <a:buNone/>
            </a:pPr>
            <a:endParaRPr lang="en-US" dirty="0"/>
          </a:p>
        </p:txBody>
      </p:sp>
    </p:spTree>
    <p:extLst>
      <p:ext uri="{BB962C8B-B14F-4D97-AF65-F5344CB8AC3E}">
        <p14:creationId xmlns:p14="http://schemas.microsoft.com/office/powerpoint/2010/main" val="3903497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BF6F-51D9-EA0E-1B4B-B4BAD3945566}"/>
              </a:ext>
            </a:extLst>
          </p:cNvPr>
          <p:cNvSpPr>
            <a:spLocks noGrp="1"/>
          </p:cNvSpPr>
          <p:nvPr>
            <p:ph type="title"/>
          </p:nvPr>
        </p:nvSpPr>
        <p:spPr/>
        <p:txBody>
          <a:bodyPr/>
          <a:lstStyle/>
          <a:p>
            <a:endParaRPr lang="en-US"/>
          </a:p>
        </p:txBody>
      </p:sp>
      <p:pic>
        <p:nvPicPr>
          <p:cNvPr id="5" name="Content Placeholder 4" descr="A graph of stock market&#10;&#10;Description automatically generated">
            <a:extLst>
              <a:ext uri="{FF2B5EF4-FFF2-40B4-BE49-F238E27FC236}">
                <a16:creationId xmlns:a16="http://schemas.microsoft.com/office/drawing/2014/main" id="{DB84A217-5F44-2EBA-3F31-05F7CD6D1592}"/>
              </a:ext>
            </a:extLst>
          </p:cNvPr>
          <p:cNvPicPr>
            <a:picLocks noGrp="1" noChangeAspect="1"/>
          </p:cNvPicPr>
          <p:nvPr>
            <p:ph idx="1"/>
          </p:nvPr>
        </p:nvPicPr>
        <p:blipFill>
          <a:blip r:embed="rId2"/>
          <a:stretch>
            <a:fillRect/>
          </a:stretch>
        </p:blipFill>
        <p:spPr>
          <a:xfrm>
            <a:off x="526484" y="222512"/>
            <a:ext cx="7643141" cy="4698475"/>
          </a:xfrm>
        </p:spPr>
      </p:pic>
    </p:spTree>
    <p:extLst>
      <p:ext uri="{BB962C8B-B14F-4D97-AF65-F5344CB8AC3E}">
        <p14:creationId xmlns:p14="http://schemas.microsoft.com/office/powerpoint/2010/main" val="1331778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0130-43BC-7147-56CE-9AA09F5D4005}"/>
              </a:ext>
            </a:extLst>
          </p:cNvPr>
          <p:cNvSpPr>
            <a:spLocks noGrp="1"/>
          </p:cNvSpPr>
          <p:nvPr>
            <p:ph type="title"/>
          </p:nvPr>
        </p:nvSpPr>
        <p:spPr/>
        <p:txBody>
          <a:bodyPr/>
          <a:lstStyle/>
          <a:p>
            <a:r>
              <a:rPr lang="en-US" dirty="0"/>
              <a:t>Bearish  Phase </a:t>
            </a:r>
          </a:p>
        </p:txBody>
      </p:sp>
      <p:pic>
        <p:nvPicPr>
          <p:cNvPr id="5" name="Content Placeholder 4" descr="A graph showing different colored lines&#10;&#10;Description automatically generated">
            <a:extLst>
              <a:ext uri="{FF2B5EF4-FFF2-40B4-BE49-F238E27FC236}">
                <a16:creationId xmlns:a16="http://schemas.microsoft.com/office/drawing/2014/main" id="{EDFCF46F-1AAA-658E-5735-0BE58F285080}"/>
              </a:ext>
            </a:extLst>
          </p:cNvPr>
          <p:cNvPicPr>
            <a:picLocks noGrp="1" noChangeAspect="1"/>
          </p:cNvPicPr>
          <p:nvPr>
            <p:ph idx="1"/>
          </p:nvPr>
        </p:nvPicPr>
        <p:blipFill>
          <a:blip r:embed="rId2"/>
          <a:stretch>
            <a:fillRect/>
          </a:stretch>
        </p:blipFill>
        <p:spPr>
          <a:xfrm>
            <a:off x="1184363" y="1017725"/>
            <a:ext cx="6005125" cy="3918892"/>
          </a:xfrm>
        </p:spPr>
      </p:pic>
    </p:spTree>
    <p:extLst>
      <p:ext uri="{BB962C8B-B14F-4D97-AF65-F5344CB8AC3E}">
        <p14:creationId xmlns:p14="http://schemas.microsoft.com/office/powerpoint/2010/main" val="4001942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F305-64B1-4A27-2D2B-7CE7B5FEDC6A}"/>
              </a:ext>
            </a:extLst>
          </p:cNvPr>
          <p:cNvSpPr>
            <a:spLocks noGrp="1"/>
          </p:cNvSpPr>
          <p:nvPr>
            <p:ph type="title"/>
          </p:nvPr>
        </p:nvSpPr>
        <p:spPr/>
        <p:txBody>
          <a:bodyPr/>
          <a:lstStyle/>
          <a:p>
            <a:r>
              <a:rPr lang="en-US" dirty="0"/>
              <a:t>Performance in Bearish Phase</a:t>
            </a:r>
          </a:p>
        </p:txBody>
      </p:sp>
      <p:sp>
        <p:nvSpPr>
          <p:cNvPr id="3" name="Content Placeholder 2">
            <a:extLst>
              <a:ext uri="{FF2B5EF4-FFF2-40B4-BE49-F238E27FC236}">
                <a16:creationId xmlns:a16="http://schemas.microsoft.com/office/drawing/2014/main" id="{EBB5CE3E-634D-4F1C-99BA-6CFE3242B79D}"/>
              </a:ext>
            </a:extLst>
          </p:cNvPr>
          <p:cNvSpPr>
            <a:spLocks noGrp="1"/>
          </p:cNvSpPr>
          <p:nvPr>
            <p:ph idx="1"/>
          </p:nvPr>
        </p:nvSpPr>
        <p:spPr/>
        <p:txBody>
          <a:bodyPr/>
          <a:lstStyle/>
          <a:p>
            <a:pPr algn="l">
              <a:buFont typeface="Arial" panose="020B0604020202020204" pitchFamily="34" charset="0"/>
              <a:buChar char="•"/>
            </a:pPr>
            <a:r>
              <a:rPr lang="en-IN" sz="1600" b="1" i="0" dirty="0">
                <a:solidFill>
                  <a:srgbClr val="0D0D0D"/>
                </a:solidFill>
                <a:effectLst/>
                <a:latin typeface="Söhne"/>
              </a:rPr>
              <a:t>Downside Protection:</a:t>
            </a:r>
            <a:r>
              <a:rPr lang="en-IN" sz="1600" b="0" i="0" dirty="0">
                <a:solidFill>
                  <a:srgbClr val="0D0D0D"/>
                </a:solidFill>
                <a:effectLst/>
                <a:latin typeface="Söhne"/>
              </a:rPr>
              <a:t> CVaR is designed to minimize the potential losses that could occur in the worst percentage of cases. In a bearish phase, where markets are falling or expected to fall, managing these worst-case scenarios becomes crucial. CVaR effectively helps to shield the portfolio from severe downturns by focusing on the tail of the loss distribution.</a:t>
            </a:r>
          </a:p>
          <a:p>
            <a:pPr algn="l">
              <a:buFont typeface="Arial" panose="020B0604020202020204" pitchFamily="34" charset="0"/>
              <a:buChar char="•"/>
            </a:pPr>
            <a:r>
              <a:rPr lang="en-IN" sz="1600" b="1" i="0" dirty="0">
                <a:solidFill>
                  <a:srgbClr val="0D0D0D"/>
                </a:solidFill>
                <a:effectLst/>
                <a:latin typeface="Söhne"/>
              </a:rPr>
              <a:t>Risk-focused Strategy:</a:t>
            </a:r>
            <a:r>
              <a:rPr lang="en-IN" sz="1600" b="0" i="0" dirty="0">
                <a:solidFill>
                  <a:srgbClr val="0D0D0D"/>
                </a:solidFill>
                <a:effectLst/>
                <a:latin typeface="Söhne"/>
              </a:rPr>
              <a:t> During bearish periods, risk management becomes a priority for most investors, especially those with a lower tolerance for risk. CVaR helps by providing a clearer picture of the potential extreme losses and ensuring that investment strategies are aligned to minimize these risks.</a:t>
            </a:r>
          </a:p>
          <a:p>
            <a:endParaRPr lang="en-US" dirty="0"/>
          </a:p>
        </p:txBody>
      </p:sp>
    </p:spTree>
    <p:extLst>
      <p:ext uri="{BB962C8B-B14F-4D97-AF65-F5344CB8AC3E}">
        <p14:creationId xmlns:p14="http://schemas.microsoft.com/office/powerpoint/2010/main" val="1360989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0130-43BC-7147-56CE-9AA09F5D4005}"/>
              </a:ext>
            </a:extLst>
          </p:cNvPr>
          <p:cNvSpPr>
            <a:spLocks noGrp="1"/>
          </p:cNvSpPr>
          <p:nvPr>
            <p:ph type="title"/>
          </p:nvPr>
        </p:nvSpPr>
        <p:spPr>
          <a:xfrm>
            <a:off x="195790" y="288275"/>
            <a:ext cx="8520600" cy="572700"/>
          </a:xfrm>
        </p:spPr>
        <p:txBody>
          <a:bodyPr/>
          <a:lstStyle/>
          <a:p>
            <a:r>
              <a:rPr lang="en-US" dirty="0"/>
              <a:t>Bullish  Phase </a:t>
            </a:r>
          </a:p>
        </p:txBody>
      </p:sp>
      <p:pic>
        <p:nvPicPr>
          <p:cNvPr id="4" name="Picture 3" descr="A graph with red and blue lines&#10;&#10;Description automatically generated">
            <a:extLst>
              <a:ext uri="{FF2B5EF4-FFF2-40B4-BE49-F238E27FC236}">
                <a16:creationId xmlns:a16="http://schemas.microsoft.com/office/drawing/2014/main" id="{EA351478-3ED6-C875-4EA7-B21CE6E80CCC}"/>
              </a:ext>
            </a:extLst>
          </p:cNvPr>
          <p:cNvPicPr>
            <a:picLocks noChangeAspect="1"/>
          </p:cNvPicPr>
          <p:nvPr/>
        </p:nvPicPr>
        <p:blipFill>
          <a:blip r:embed="rId2"/>
          <a:stretch>
            <a:fillRect/>
          </a:stretch>
        </p:blipFill>
        <p:spPr>
          <a:xfrm>
            <a:off x="1025550" y="725074"/>
            <a:ext cx="6791925" cy="4327998"/>
          </a:xfrm>
          <a:prstGeom prst="rect">
            <a:avLst/>
          </a:prstGeom>
        </p:spPr>
      </p:pic>
    </p:spTree>
    <p:extLst>
      <p:ext uri="{BB962C8B-B14F-4D97-AF65-F5344CB8AC3E}">
        <p14:creationId xmlns:p14="http://schemas.microsoft.com/office/powerpoint/2010/main" val="96865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Performance In Bullish Phase</a:t>
            </a:r>
            <a:endParaRPr dirty="0"/>
          </a:p>
        </p:txBody>
      </p:sp>
      <p:sp>
        <p:nvSpPr>
          <p:cNvPr id="148" name="Google Shape;148;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IN" b="1" i="0" dirty="0">
                <a:solidFill>
                  <a:srgbClr val="0D0D0D"/>
                </a:solidFill>
                <a:effectLst/>
                <a:latin typeface="Söhne"/>
              </a:rPr>
              <a:t>Opportunity Cost:</a:t>
            </a:r>
            <a:r>
              <a:rPr lang="en-IN" b="0" i="0" dirty="0">
                <a:solidFill>
                  <a:srgbClr val="0D0D0D"/>
                </a:solidFill>
                <a:effectLst/>
                <a:latin typeface="Söhne"/>
              </a:rPr>
              <a:t> While CVaR is excellent at managing downside risks, it can sometimes result in missing out on higher returns during bullish phases. This is because CVaR might lead to a more conservative portfolio that is less exposed to higher-risk, higher-return assets.</a:t>
            </a:r>
          </a:p>
          <a:p>
            <a:pPr algn="l">
              <a:buFont typeface="Arial" panose="020B0604020202020204" pitchFamily="34" charset="0"/>
              <a:buChar char="•"/>
            </a:pPr>
            <a:r>
              <a:rPr lang="en-IN" b="1" i="0" dirty="0">
                <a:solidFill>
                  <a:srgbClr val="0D0D0D"/>
                </a:solidFill>
                <a:effectLst/>
                <a:latin typeface="Söhne"/>
              </a:rPr>
              <a:t>Underperformance Relative to the Market:</a:t>
            </a:r>
            <a:r>
              <a:rPr lang="en-IN" b="0" i="0" dirty="0">
                <a:solidFill>
                  <a:srgbClr val="0D0D0D"/>
                </a:solidFill>
                <a:effectLst/>
                <a:latin typeface="Söhne"/>
              </a:rPr>
              <a:t> In a rising market, a portfolio optimized for lower downside risk (as CVaR does) might not capture as much of the upside as a more aggressively positioned portfolio might. Thus, while the portfolio might experience lower volatility and smaller losses during downturns, it also might gain less during market rallies.</a:t>
            </a: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0130-43BC-7147-56CE-9AA09F5D4005}"/>
              </a:ext>
            </a:extLst>
          </p:cNvPr>
          <p:cNvSpPr>
            <a:spLocks noGrp="1"/>
          </p:cNvSpPr>
          <p:nvPr>
            <p:ph type="title"/>
          </p:nvPr>
        </p:nvSpPr>
        <p:spPr>
          <a:xfrm>
            <a:off x="195790" y="288275"/>
            <a:ext cx="8520600" cy="572700"/>
          </a:xfrm>
        </p:spPr>
        <p:txBody>
          <a:bodyPr/>
          <a:lstStyle/>
          <a:p>
            <a:r>
              <a:rPr lang="en-US" dirty="0"/>
              <a:t>Neutral Phase</a:t>
            </a:r>
          </a:p>
        </p:txBody>
      </p:sp>
      <p:pic>
        <p:nvPicPr>
          <p:cNvPr id="3" name="Picture 2" descr="A graph of a stock market&#10;&#10;Description automatically generated">
            <a:extLst>
              <a:ext uri="{FF2B5EF4-FFF2-40B4-BE49-F238E27FC236}">
                <a16:creationId xmlns:a16="http://schemas.microsoft.com/office/drawing/2014/main" id="{531F683F-1C6C-01A6-BC55-6022F0A44BE0}"/>
              </a:ext>
            </a:extLst>
          </p:cNvPr>
          <p:cNvPicPr>
            <a:picLocks noChangeAspect="1"/>
          </p:cNvPicPr>
          <p:nvPr/>
        </p:nvPicPr>
        <p:blipFill>
          <a:blip r:embed="rId2"/>
          <a:stretch>
            <a:fillRect/>
          </a:stretch>
        </p:blipFill>
        <p:spPr>
          <a:xfrm>
            <a:off x="1519706" y="860975"/>
            <a:ext cx="6360861" cy="4197553"/>
          </a:xfrm>
          <a:prstGeom prst="rect">
            <a:avLst/>
          </a:prstGeom>
        </p:spPr>
      </p:pic>
    </p:spTree>
    <p:extLst>
      <p:ext uri="{BB962C8B-B14F-4D97-AF65-F5344CB8AC3E}">
        <p14:creationId xmlns:p14="http://schemas.microsoft.com/office/powerpoint/2010/main" val="56915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60036A-0A43-275D-7DB1-3E300D04991E}"/>
              </a:ext>
            </a:extLst>
          </p:cNvPr>
          <p:cNvSpPr>
            <a:spLocks noGrp="1"/>
          </p:cNvSpPr>
          <p:nvPr>
            <p:ph type="body" idx="1"/>
          </p:nvPr>
        </p:nvSpPr>
        <p:spPr>
          <a:xfrm>
            <a:off x="90616" y="1255092"/>
            <a:ext cx="8665758" cy="3247334"/>
          </a:xfrm>
        </p:spPr>
        <p:txBody>
          <a:bodyPr/>
          <a:lstStyle/>
          <a:p>
            <a:r>
              <a:rPr lang="en-IN" sz="1400" dirty="0">
                <a:solidFill>
                  <a:schemeClr val="bg2"/>
                </a:solidFill>
                <a:effectLst/>
                <a:latin typeface="Lato" panose="020F0502020204030203" pitchFamily="34" charset="0"/>
                <a:ea typeface="Lato" panose="020F0502020204030203" pitchFamily="34" charset="0"/>
                <a:cs typeface="Lato" panose="020F0502020204030203" pitchFamily="34" charset="0"/>
              </a:rPr>
              <a:t>We address this uncertainty of expected asset returns by capturing the uncertain returns in a sphere of minimum radius and excluding an appropriate amount of outliers through a user-controlled regularization parameter in SVC. The proposed technique at- tempts to construct a compact and flexible uncertainty set for expected asset returns that has the ability to include probable realizations of asset returns and adapts to the structure of the available data. </a:t>
            </a:r>
          </a:p>
          <a:p>
            <a:r>
              <a:rPr lang="en-IN" sz="1400" dirty="0">
                <a:solidFill>
                  <a:schemeClr val="bg2"/>
                </a:solidFill>
                <a:effectLst/>
                <a:latin typeface="Lato" panose="020F0502020204030203" pitchFamily="34" charset="0"/>
                <a:ea typeface="Lato" panose="020F0502020204030203" pitchFamily="34" charset="0"/>
                <a:cs typeface="Lato" panose="020F0502020204030203" pitchFamily="34" charset="0"/>
              </a:rPr>
              <a:t>The developed uncertainty set is integrated to the nominal PO model with CVaR measure to yield a robust formulation of the proposed model. The developed technique requires solving two computationally tractable optimization problems: the first model is a quadratic programming problem that appropriately deter- mines support vectors based on the regularization parameter, and the second model solves the robust LP PO model with CVaR risk measure. </a:t>
            </a:r>
          </a:p>
          <a:p>
            <a:r>
              <a:rPr lang="en-IN" sz="1400" dirty="0">
                <a:solidFill>
                  <a:schemeClr val="bg2"/>
                </a:solidFill>
                <a:effectLst/>
                <a:latin typeface="Lato" panose="020F0502020204030203" pitchFamily="34" charset="0"/>
                <a:ea typeface="Lato" panose="020F0502020204030203" pitchFamily="34" charset="0"/>
                <a:cs typeface="Lato" panose="020F0502020204030203" pitchFamily="34" charset="0"/>
              </a:rPr>
              <a:t>Thus, the proposed technique not only constructs a data-driven convex uncertainty set for the asset expected returns but also allows the investor to obtain robust portfolios through a simple LP model. </a:t>
            </a:r>
          </a:p>
          <a:p>
            <a:endParaRPr lang="en-US" dirty="0"/>
          </a:p>
        </p:txBody>
      </p:sp>
    </p:spTree>
    <p:extLst>
      <p:ext uri="{BB962C8B-B14F-4D97-AF65-F5344CB8AC3E}">
        <p14:creationId xmlns:p14="http://schemas.microsoft.com/office/powerpoint/2010/main" val="1184574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69FC-C536-6C57-3F8E-A6E761FDB7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31DB6C-5820-0AC7-18D5-0AA86CD0FC2B}"/>
              </a:ext>
            </a:extLst>
          </p:cNvPr>
          <p:cNvSpPr>
            <a:spLocks noGrp="1"/>
          </p:cNvSpPr>
          <p:nvPr>
            <p:ph idx="1"/>
          </p:nvPr>
        </p:nvSpPr>
        <p:spPr/>
        <p:txBody>
          <a:bodyPr/>
          <a:lstStyle/>
          <a:p>
            <a:r>
              <a:rPr lang="en-IN" sz="1600" b="0" i="0" dirty="0" err="1">
                <a:solidFill>
                  <a:srgbClr val="0D0D0D"/>
                </a:solidFill>
                <a:effectLst/>
                <a:latin typeface="Söhne"/>
              </a:rPr>
              <a:t>CVaR's</a:t>
            </a:r>
            <a:r>
              <a:rPr lang="en-IN" sz="1600" b="0" i="0" dirty="0">
                <a:solidFill>
                  <a:srgbClr val="0D0D0D"/>
                </a:solidFill>
                <a:effectLst/>
                <a:latin typeface="Söhne"/>
              </a:rPr>
              <a:t> utility shines in scenarios where the prevention of significant losses is crucial, making it especially suitable for bearish market phases or highly volatile conditions where the downside risks are greater. In bullish markets, while still useful, the emphasis on CVaR might be reduced to allow for greater capital appreciation. Thus, how one employs CVaR should depend on the market outlook, the investor's risk tolerance, and the specific financial goals of the portfolio.</a:t>
            </a:r>
            <a:endParaRPr lang="en-US" sz="1600" dirty="0"/>
          </a:p>
        </p:txBody>
      </p:sp>
    </p:spTree>
    <p:extLst>
      <p:ext uri="{BB962C8B-B14F-4D97-AF65-F5344CB8AC3E}">
        <p14:creationId xmlns:p14="http://schemas.microsoft.com/office/powerpoint/2010/main" val="995118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C4B4-CE12-9F82-1F1A-8E72DA26207A}"/>
              </a:ext>
            </a:extLst>
          </p:cNvPr>
          <p:cNvSpPr>
            <a:spLocks noGrp="1"/>
          </p:cNvSpPr>
          <p:nvPr>
            <p:ph type="title"/>
          </p:nvPr>
        </p:nvSpPr>
        <p:spPr/>
        <p:txBody>
          <a:bodyPr/>
          <a:lstStyle/>
          <a:p>
            <a:r>
              <a:rPr lang="en-US" dirty="0"/>
              <a:t>The Great Recession - Wall Street Crash</a:t>
            </a:r>
          </a:p>
        </p:txBody>
      </p:sp>
      <p:pic>
        <p:nvPicPr>
          <p:cNvPr id="4" name="Content Placeholder 3" descr="A graph showing a number of stocks&#10;&#10;Description automatically generated with medium confidence">
            <a:extLst>
              <a:ext uri="{FF2B5EF4-FFF2-40B4-BE49-F238E27FC236}">
                <a16:creationId xmlns:a16="http://schemas.microsoft.com/office/drawing/2014/main" id="{8C9EC2DA-07EF-823C-FE69-3BF284BCBC3A}"/>
              </a:ext>
            </a:extLst>
          </p:cNvPr>
          <p:cNvPicPr>
            <a:picLocks noGrp="1" noChangeAspect="1"/>
          </p:cNvPicPr>
          <p:nvPr>
            <p:ph idx="1"/>
          </p:nvPr>
        </p:nvPicPr>
        <p:blipFill>
          <a:blip r:embed="rId2"/>
          <a:stretch>
            <a:fillRect/>
          </a:stretch>
        </p:blipFill>
        <p:spPr>
          <a:xfrm>
            <a:off x="1983968" y="1152525"/>
            <a:ext cx="5176063" cy="3416300"/>
          </a:xfrm>
          <a:prstGeom prst="rect">
            <a:avLst/>
          </a:prstGeom>
        </p:spPr>
      </p:pic>
    </p:spTree>
    <p:extLst>
      <p:ext uri="{BB962C8B-B14F-4D97-AF65-F5344CB8AC3E}">
        <p14:creationId xmlns:p14="http://schemas.microsoft.com/office/powerpoint/2010/main" val="1061899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47284-956A-D099-D269-14FF0E79A8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915981-ED06-3D2A-11B4-A7817A425670}"/>
              </a:ext>
            </a:extLst>
          </p:cNvPr>
          <p:cNvSpPr>
            <a:spLocks noGrp="1"/>
          </p:cNvSpPr>
          <p:nvPr>
            <p:ph type="body" idx="1"/>
          </p:nvPr>
        </p:nvSpPr>
        <p:spPr/>
        <p:txBody>
          <a:bodyPr/>
          <a:lstStyle/>
          <a:p>
            <a:r>
              <a:rPr lang="en-US" sz="3600" b="1" dirty="0">
                <a:solidFill>
                  <a:schemeClr val="bg2"/>
                </a:solidFill>
              </a:rPr>
              <a:t>Lets explore Indian Markets</a:t>
            </a:r>
          </a:p>
        </p:txBody>
      </p:sp>
    </p:spTree>
    <p:extLst>
      <p:ext uri="{BB962C8B-B14F-4D97-AF65-F5344CB8AC3E}">
        <p14:creationId xmlns:p14="http://schemas.microsoft.com/office/powerpoint/2010/main" val="6164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47284-956A-D099-D269-14FF0E79A8A0}"/>
              </a:ext>
            </a:extLst>
          </p:cNvPr>
          <p:cNvSpPr>
            <a:spLocks noGrp="1"/>
          </p:cNvSpPr>
          <p:nvPr>
            <p:ph type="title"/>
          </p:nvPr>
        </p:nvSpPr>
        <p:spPr>
          <a:xfrm>
            <a:off x="598442" y="268325"/>
            <a:ext cx="7688700" cy="535200"/>
          </a:xfrm>
        </p:spPr>
        <p:txBody>
          <a:bodyPr/>
          <a:lstStyle/>
          <a:p>
            <a:r>
              <a:rPr lang="en-US" dirty="0"/>
              <a:t>Bearish Phase</a:t>
            </a:r>
          </a:p>
        </p:txBody>
      </p:sp>
      <p:sp>
        <p:nvSpPr>
          <p:cNvPr id="3" name="Content Placeholder 2">
            <a:extLst>
              <a:ext uri="{FF2B5EF4-FFF2-40B4-BE49-F238E27FC236}">
                <a16:creationId xmlns:a16="http://schemas.microsoft.com/office/drawing/2014/main" id="{63915981-ED06-3D2A-11B4-A7817A425670}"/>
              </a:ext>
            </a:extLst>
          </p:cNvPr>
          <p:cNvSpPr>
            <a:spLocks noGrp="1"/>
          </p:cNvSpPr>
          <p:nvPr>
            <p:ph type="body" idx="1"/>
          </p:nvPr>
        </p:nvSpPr>
        <p:spPr/>
        <p:txBody>
          <a:bodyPr/>
          <a:lstStyle/>
          <a:p>
            <a:endParaRPr lang="en-US" sz="3600" b="1" dirty="0">
              <a:solidFill>
                <a:schemeClr val="bg2"/>
              </a:solidFill>
            </a:endParaRPr>
          </a:p>
        </p:txBody>
      </p:sp>
      <p:pic>
        <p:nvPicPr>
          <p:cNvPr id="2" name="Picture 1">
            <a:extLst>
              <a:ext uri="{FF2B5EF4-FFF2-40B4-BE49-F238E27FC236}">
                <a16:creationId xmlns:a16="http://schemas.microsoft.com/office/drawing/2014/main" id="{E5CD0F67-DD22-FE84-ECEC-655C6AA22666}"/>
              </a:ext>
            </a:extLst>
          </p:cNvPr>
          <p:cNvPicPr>
            <a:picLocks noChangeAspect="1"/>
          </p:cNvPicPr>
          <p:nvPr/>
        </p:nvPicPr>
        <p:blipFill>
          <a:blip r:embed="rId2"/>
          <a:stretch>
            <a:fillRect/>
          </a:stretch>
        </p:blipFill>
        <p:spPr>
          <a:xfrm>
            <a:off x="994208" y="894090"/>
            <a:ext cx="6211590" cy="4135110"/>
          </a:xfrm>
          <a:prstGeom prst="rect">
            <a:avLst/>
          </a:prstGeom>
        </p:spPr>
      </p:pic>
    </p:spTree>
    <p:extLst>
      <p:ext uri="{BB962C8B-B14F-4D97-AF65-F5344CB8AC3E}">
        <p14:creationId xmlns:p14="http://schemas.microsoft.com/office/powerpoint/2010/main" val="2716582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C47284-956A-D099-D269-14FF0E79A8A0}"/>
              </a:ext>
            </a:extLst>
          </p:cNvPr>
          <p:cNvSpPr>
            <a:spLocks noGrp="1"/>
          </p:cNvSpPr>
          <p:nvPr>
            <p:ph type="title"/>
          </p:nvPr>
        </p:nvSpPr>
        <p:spPr>
          <a:xfrm>
            <a:off x="272250" y="46210"/>
            <a:ext cx="7688700" cy="535200"/>
          </a:xfrm>
        </p:spPr>
        <p:txBody>
          <a:bodyPr/>
          <a:lstStyle/>
          <a:p>
            <a:r>
              <a:rPr lang="en-US" dirty="0"/>
              <a:t>Bullish Phase</a:t>
            </a:r>
          </a:p>
        </p:txBody>
      </p:sp>
      <p:sp>
        <p:nvSpPr>
          <p:cNvPr id="3" name="Content Placeholder 2">
            <a:extLst>
              <a:ext uri="{FF2B5EF4-FFF2-40B4-BE49-F238E27FC236}">
                <a16:creationId xmlns:a16="http://schemas.microsoft.com/office/drawing/2014/main" id="{63915981-ED06-3D2A-11B4-A7817A425670}"/>
              </a:ext>
            </a:extLst>
          </p:cNvPr>
          <p:cNvSpPr>
            <a:spLocks noGrp="1"/>
          </p:cNvSpPr>
          <p:nvPr>
            <p:ph type="body" idx="1"/>
          </p:nvPr>
        </p:nvSpPr>
        <p:spPr/>
        <p:txBody>
          <a:bodyPr/>
          <a:lstStyle/>
          <a:p>
            <a:endParaRPr lang="en-US" sz="3600" b="1" dirty="0">
              <a:solidFill>
                <a:schemeClr val="bg2"/>
              </a:solidFill>
            </a:endParaRPr>
          </a:p>
        </p:txBody>
      </p:sp>
      <p:pic>
        <p:nvPicPr>
          <p:cNvPr id="5" name="Picture 4" descr="A graph of a stock market&#10;&#10;Description automatically generated">
            <a:extLst>
              <a:ext uri="{FF2B5EF4-FFF2-40B4-BE49-F238E27FC236}">
                <a16:creationId xmlns:a16="http://schemas.microsoft.com/office/drawing/2014/main" id="{7C6A484E-C110-7D6F-D002-D8D330DB9CB1}"/>
              </a:ext>
            </a:extLst>
          </p:cNvPr>
          <p:cNvPicPr>
            <a:picLocks noChangeAspect="1"/>
          </p:cNvPicPr>
          <p:nvPr/>
        </p:nvPicPr>
        <p:blipFill>
          <a:blip r:embed="rId2"/>
          <a:stretch>
            <a:fillRect/>
          </a:stretch>
        </p:blipFill>
        <p:spPr>
          <a:xfrm>
            <a:off x="767112" y="581410"/>
            <a:ext cx="6698976" cy="4323540"/>
          </a:xfrm>
          <a:prstGeom prst="rect">
            <a:avLst/>
          </a:prstGeom>
        </p:spPr>
      </p:pic>
    </p:spTree>
    <p:extLst>
      <p:ext uri="{BB962C8B-B14F-4D97-AF65-F5344CB8AC3E}">
        <p14:creationId xmlns:p14="http://schemas.microsoft.com/office/powerpoint/2010/main" val="3767430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txBox="1">
            <a:spLocks noGrp="1"/>
          </p:cNvSpPr>
          <p:nvPr>
            <p:ph type="ctrTitle"/>
          </p:nvPr>
        </p:nvSpPr>
        <p:spPr>
          <a:xfrm>
            <a:off x="729450" y="2092877"/>
            <a:ext cx="3787800" cy="94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700"/>
              <a:t>Thank you</a:t>
            </a:r>
            <a:endParaRPr sz="4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F823-C4EE-627D-3D4E-6D55037FDF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DAC36CE-0D3D-6B77-DEFE-841FA0E79E19}"/>
              </a:ext>
            </a:extLst>
          </p:cNvPr>
          <p:cNvSpPr>
            <a:spLocks noGrp="1"/>
          </p:cNvSpPr>
          <p:nvPr>
            <p:ph type="body" idx="1"/>
          </p:nvPr>
        </p:nvSpPr>
        <p:spPr/>
        <p:txBody>
          <a:bodyPr/>
          <a:lstStyle/>
          <a:p>
            <a:endParaRPr lang="en-US" dirty="0"/>
          </a:p>
        </p:txBody>
      </p:sp>
      <p:pic>
        <p:nvPicPr>
          <p:cNvPr id="4" name="Picture 3" descr="A text on a paper&#10;&#10;Description automatically generated">
            <a:extLst>
              <a:ext uri="{FF2B5EF4-FFF2-40B4-BE49-F238E27FC236}">
                <a16:creationId xmlns:a16="http://schemas.microsoft.com/office/drawing/2014/main" id="{77842A0D-D59A-6614-8C86-3723C090C6E4}"/>
              </a:ext>
            </a:extLst>
          </p:cNvPr>
          <p:cNvPicPr>
            <a:picLocks noChangeAspect="1"/>
          </p:cNvPicPr>
          <p:nvPr/>
        </p:nvPicPr>
        <p:blipFill>
          <a:blip r:embed="rId2"/>
          <a:stretch>
            <a:fillRect/>
          </a:stretch>
        </p:blipFill>
        <p:spPr>
          <a:xfrm>
            <a:off x="0" y="0"/>
            <a:ext cx="6503831" cy="5143500"/>
          </a:xfrm>
          <a:prstGeom prst="rect">
            <a:avLst/>
          </a:prstGeom>
        </p:spPr>
      </p:pic>
    </p:spTree>
    <p:extLst>
      <p:ext uri="{BB962C8B-B14F-4D97-AF65-F5344CB8AC3E}">
        <p14:creationId xmlns:p14="http://schemas.microsoft.com/office/powerpoint/2010/main" val="1869100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FEC87-F415-3BFD-BD9D-C300B7C5C1D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12785E6-AD50-6503-2BA3-43F74675AEBE}"/>
              </a:ext>
            </a:extLst>
          </p:cNvPr>
          <p:cNvSpPr>
            <a:spLocks noGrp="1"/>
          </p:cNvSpPr>
          <p:nvPr>
            <p:ph type="body" idx="1"/>
          </p:nvPr>
        </p:nvSpPr>
        <p:spPr/>
        <p:txBody>
          <a:bodyPr/>
          <a:lstStyle/>
          <a:p>
            <a:endParaRPr lang="en-US"/>
          </a:p>
        </p:txBody>
      </p:sp>
      <p:pic>
        <p:nvPicPr>
          <p:cNvPr id="5" name="Picture 4" descr="A screenshot of a math problem&#10;&#10;Description automatically generated">
            <a:extLst>
              <a:ext uri="{FF2B5EF4-FFF2-40B4-BE49-F238E27FC236}">
                <a16:creationId xmlns:a16="http://schemas.microsoft.com/office/drawing/2014/main" id="{9019481B-6262-4041-77CA-66BB1CD52E23}"/>
              </a:ext>
            </a:extLst>
          </p:cNvPr>
          <p:cNvPicPr>
            <a:picLocks noChangeAspect="1"/>
          </p:cNvPicPr>
          <p:nvPr/>
        </p:nvPicPr>
        <p:blipFill>
          <a:blip r:embed="rId2"/>
          <a:stretch>
            <a:fillRect/>
          </a:stretch>
        </p:blipFill>
        <p:spPr>
          <a:xfrm>
            <a:off x="0" y="5376"/>
            <a:ext cx="6204857" cy="5143500"/>
          </a:xfrm>
          <a:prstGeom prst="rect">
            <a:avLst/>
          </a:prstGeom>
        </p:spPr>
      </p:pic>
    </p:spTree>
    <p:extLst>
      <p:ext uri="{BB962C8B-B14F-4D97-AF65-F5344CB8AC3E}">
        <p14:creationId xmlns:p14="http://schemas.microsoft.com/office/powerpoint/2010/main" val="356779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D0F2-3764-FB9D-FF53-A428AADBCF07}"/>
              </a:ext>
            </a:extLst>
          </p:cNvPr>
          <p:cNvSpPr>
            <a:spLocks noGrp="1"/>
          </p:cNvSpPr>
          <p:nvPr>
            <p:ph type="title"/>
          </p:nvPr>
        </p:nvSpPr>
        <p:spPr/>
        <p:txBody>
          <a:bodyPr/>
          <a:lstStyle/>
          <a:p>
            <a:r>
              <a:rPr lang="en-US" dirty="0"/>
              <a:t>Our Risk Measure – CVaR!</a:t>
            </a:r>
          </a:p>
        </p:txBody>
      </p:sp>
      <p:sp>
        <p:nvSpPr>
          <p:cNvPr id="3" name="Text Placeholder 2">
            <a:extLst>
              <a:ext uri="{FF2B5EF4-FFF2-40B4-BE49-F238E27FC236}">
                <a16:creationId xmlns:a16="http://schemas.microsoft.com/office/drawing/2014/main" id="{1A31127E-7E73-6CAF-E940-20B857AC88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4612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C6CC-52C3-6B64-5D24-6A7677CE2959}"/>
              </a:ext>
            </a:extLst>
          </p:cNvPr>
          <p:cNvSpPr>
            <a:spLocks noGrp="1"/>
          </p:cNvSpPr>
          <p:nvPr>
            <p:ph type="title"/>
          </p:nvPr>
        </p:nvSpPr>
        <p:spPr/>
        <p:txBody>
          <a:bodyPr/>
          <a:lstStyle/>
          <a:p>
            <a:r>
              <a:rPr lang="en-US" dirty="0"/>
              <a:t>VaR                                           CVaR</a:t>
            </a:r>
          </a:p>
        </p:txBody>
      </p:sp>
      <p:sp>
        <p:nvSpPr>
          <p:cNvPr id="3" name="Content Placeholder 2">
            <a:extLst>
              <a:ext uri="{FF2B5EF4-FFF2-40B4-BE49-F238E27FC236}">
                <a16:creationId xmlns:a16="http://schemas.microsoft.com/office/drawing/2014/main" id="{319E0D35-B1D2-9AC9-81A7-8D78FD09B474}"/>
              </a:ext>
            </a:extLst>
          </p:cNvPr>
          <p:cNvSpPr>
            <a:spLocks noGrp="1"/>
          </p:cNvSpPr>
          <p:nvPr>
            <p:ph sz="half" idx="1"/>
          </p:nvPr>
        </p:nvSpPr>
        <p:spPr/>
        <p:txBody>
          <a:bodyPr/>
          <a:lstStyle/>
          <a:p>
            <a:r>
              <a:rPr lang="en-US" dirty="0"/>
              <a:t>Max Loss an investment portfolio may suffer in a given time frame with a certain level of confidence</a:t>
            </a:r>
          </a:p>
          <a:p>
            <a:r>
              <a:rPr lang="en-US" dirty="0"/>
              <a:t>It gives us a range of expected losses.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573A3E6-B001-D18C-E7F6-B0AA3ECA24B3}"/>
                  </a:ext>
                </a:extLst>
              </p:cNvPr>
              <p:cNvSpPr>
                <a:spLocks noGrp="1"/>
              </p:cNvSpPr>
              <p:nvPr>
                <p:ph sz="half" idx="2"/>
              </p:nvPr>
            </p:nvSpPr>
            <p:spPr>
              <a:xfrm>
                <a:off x="4412256" y="1369219"/>
                <a:ext cx="4103095" cy="3263504"/>
              </a:xfrm>
            </p:spPr>
            <p:txBody>
              <a:bodyPr/>
              <a:lstStyle/>
              <a:p>
                <a:r>
                  <a:rPr lang="en-US" dirty="0"/>
                  <a:t>Expected loss if that worst case threshold is ever crossed. Quantifies Loss occurring beyond VaR breakpoint.</a:t>
                </a:r>
                <a:r>
                  <a:rPr lang="en-US" dirty="0">
                    <a:highlight>
                      <a:srgbClr val="FFFF00"/>
                    </a:highlight>
                  </a:rPr>
                  <a:t> (tail risk)</a:t>
                </a:r>
              </a:p>
              <a:p>
                <a:endParaRPr lang="en-US" dirty="0">
                  <a:highlight>
                    <a:srgbClr val="FFFF00"/>
                  </a:highlight>
                </a:endParaRPr>
              </a:p>
              <a:p>
                <a14:m>
                  <m:oMath xmlns:m="http://schemas.openxmlformats.org/officeDocument/2006/math">
                    <m:r>
                      <a:rPr lang="en-US" b="0" i="1" smtClean="0">
                        <a:latin typeface="Cambria Math" panose="02040503050406030204" pitchFamily="18" charset="0"/>
                      </a:rPr>
                      <m:t>𝐶𝑉𝑎𝑅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𝑐</m:t>
                        </m:r>
                      </m:den>
                    </m:f>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𝑉𝑎𝑟</m:t>
                        </m:r>
                      </m:sup>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𝑑𝑥</m:t>
                        </m:r>
                      </m:e>
                    </m:nary>
                  </m:oMath>
                </a14:m>
                <a:endParaRPr lang="en-US" dirty="0"/>
              </a:p>
              <a:p>
                <a:r>
                  <a:rPr lang="en-US" dirty="0"/>
                  <a:t>CVaR has better properties than </a:t>
                </a:r>
                <a:r>
                  <a:rPr lang="en-US" dirty="0" err="1"/>
                  <a:t>VaR.</a:t>
                </a:r>
                <a:r>
                  <a:rPr lang="en-US" dirty="0"/>
                  <a:t> It is a convex optimization problem and hence easy to solve.</a:t>
                </a:r>
              </a:p>
              <a:p>
                <a:r>
                  <a:rPr lang="en-US" dirty="0"/>
                  <a:t>It gives us an average expected loss.</a:t>
                </a:r>
              </a:p>
            </p:txBody>
          </p:sp>
        </mc:Choice>
        <mc:Fallback>
          <p:sp>
            <p:nvSpPr>
              <p:cNvPr id="4" name="Content Placeholder 3">
                <a:extLst>
                  <a:ext uri="{FF2B5EF4-FFF2-40B4-BE49-F238E27FC236}">
                    <a16:creationId xmlns:a16="http://schemas.microsoft.com/office/drawing/2014/main" id="{D573A3E6-B001-D18C-E7F6-B0AA3ECA24B3}"/>
                  </a:ext>
                </a:extLst>
              </p:cNvPr>
              <p:cNvSpPr>
                <a:spLocks noGrp="1" noRot="1" noChangeAspect="1" noMove="1" noResize="1" noEditPoints="1" noAdjustHandles="1" noChangeArrowheads="1" noChangeShapeType="1" noTextEdit="1"/>
              </p:cNvSpPr>
              <p:nvPr>
                <p:ph sz="half" idx="2"/>
              </p:nvPr>
            </p:nvSpPr>
            <p:spPr>
              <a:xfrm>
                <a:off x="4412256" y="1369219"/>
                <a:ext cx="4103095" cy="3263504"/>
              </a:xfrm>
              <a:blipFill>
                <a:blip r:embed="rId2"/>
                <a:stretch>
                  <a:fillRect r="-30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D7B88DD8-4EE4-D6AA-9C34-917A76E406F8}"/>
              </a:ext>
            </a:extLst>
          </p:cNvPr>
          <p:cNvSpPr/>
          <p:nvPr/>
        </p:nvSpPr>
        <p:spPr>
          <a:xfrm>
            <a:off x="171450" y="102870"/>
            <a:ext cx="8801100" cy="493776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050"/>
          </a:p>
        </p:txBody>
      </p:sp>
    </p:spTree>
    <p:extLst>
      <p:ext uri="{BB962C8B-B14F-4D97-AF65-F5344CB8AC3E}">
        <p14:creationId xmlns:p14="http://schemas.microsoft.com/office/powerpoint/2010/main" val="200922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A6BB-5A7E-ED3C-8B40-2CC2364414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A393ED8-1A66-6014-347F-284449277465}"/>
              </a:ext>
            </a:extLst>
          </p:cNvPr>
          <p:cNvSpPr>
            <a:spLocks noGrp="1"/>
          </p:cNvSpPr>
          <p:nvPr>
            <p:ph type="body" idx="1"/>
          </p:nvPr>
        </p:nvSpPr>
        <p:spPr/>
        <p:txBody>
          <a:bodyPr/>
          <a:lstStyle/>
          <a:p>
            <a:endParaRPr lang="en-US"/>
          </a:p>
        </p:txBody>
      </p:sp>
      <p:pic>
        <p:nvPicPr>
          <p:cNvPr id="1026" name="Picture 2" descr="Extensions of VaR - CFA, FRM, and Actuarial Exams Study Notes">
            <a:extLst>
              <a:ext uri="{FF2B5EF4-FFF2-40B4-BE49-F238E27FC236}">
                <a16:creationId xmlns:a16="http://schemas.microsoft.com/office/drawing/2014/main" id="{21B4E63D-8261-081E-D130-E5A7D2249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1" y="627174"/>
            <a:ext cx="6689124" cy="420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99449"/>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2022</Words>
  <Application>Microsoft Macintosh PowerPoint</Application>
  <PresentationFormat>On-screen Show (16:9)</PresentationFormat>
  <Paragraphs>101</Paragraphs>
  <Slides>45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CharisSIL</vt:lpstr>
      <vt:lpstr>u-charis-symbol</vt:lpstr>
      <vt:lpstr>-apple-system</vt:lpstr>
      <vt:lpstr>Times New Roman</vt:lpstr>
      <vt:lpstr>Cambria Math</vt:lpstr>
      <vt:lpstr>Arial</vt:lpstr>
      <vt:lpstr>Lato</vt:lpstr>
      <vt:lpstr>STIXGeneral-Italic</vt:lpstr>
      <vt:lpstr>Raleway</vt:lpstr>
      <vt:lpstr>Söhne</vt:lpstr>
      <vt:lpstr>Streamline</vt:lpstr>
      <vt:lpstr>Robust Data-Driven Optimization using CVaR and SVC</vt:lpstr>
      <vt:lpstr>Introduction</vt:lpstr>
      <vt:lpstr>PowerPoint Presentation</vt:lpstr>
      <vt:lpstr>PowerPoint Presentation</vt:lpstr>
      <vt:lpstr>PowerPoint Presentation</vt:lpstr>
      <vt:lpstr>PowerPoint Presentation</vt:lpstr>
      <vt:lpstr>Our Risk Measure – CVaR!</vt:lpstr>
      <vt:lpstr>VaR                                           CVaR</vt:lpstr>
      <vt:lpstr>PowerPoint Presentation</vt:lpstr>
      <vt:lpstr>Notations </vt:lpstr>
      <vt:lpstr>Model Construction </vt:lpstr>
      <vt:lpstr>PowerPoint Presentation</vt:lpstr>
      <vt:lpstr>PowerPoint Presentation</vt:lpstr>
      <vt:lpstr>PowerPoint Presentation</vt:lpstr>
      <vt:lpstr>PowerPoint Presentation</vt:lpstr>
      <vt:lpstr>Like the mean-variance model, we can construct a portfolio, which maximizes the expected return for some level of risk (in this case, expressed using CVaR). If we introduce a risk aversion coefficient λ𝜆, then the mean-CVaR portfolio optimisation model can be written:</vt:lpstr>
      <vt:lpstr>To illustrate the application of CVaR in a portfolio setting, I download data from Yahoo on 5 ETFs, tracking four equity markets and one aggregated bond market respectively. I use the brilliant Python library PuLP to formulate a linear optimization model, and iteratively find the optimal portfolio for different risk aversions, 𝜆 . Here I took 𝜆=1.</vt:lpstr>
      <vt:lpstr>Efficient Frontier</vt:lpstr>
      <vt:lpstr>PowerPoint Presentation</vt:lpstr>
      <vt:lpstr>Let’s now observe the portfolio allocation for each frontier point.</vt:lpstr>
      <vt:lpstr>PowerPoint Presentation</vt:lpstr>
      <vt:lpstr>Construction of Uncertainty Sets .</vt:lpstr>
      <vt:lpstr>Construction of Uncertainty Sets using Support Vector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Analysis</vt:lpstr>
      <vt:lpstr>Analysis under different market phases  </vt:lpstr>
      <vt:lpstr>PowerPoint Presentation</vt:lpstr>
      <vt:lpstr>PowerPoint Presentation</vt:lpstr>
      <vt:lpstr>Bearish  Phase </vt:lpstr>
      <vt:lpstr>Performance in Bearish Phase</vt:lpstr>
      <vt:lpstr>Bullish  Phase </vt:lpstr>
      <vt:lpstr>Performance In Bullish Phase</vt:lpstr>
      <vt:lpstr>Neutral Phase</vt:lpstr>
      <vt:lpstr>PowerPoint Presentation</vt:lpstr>
      <vt:lpstr>The Great Recession - Wall Street Crash</vt:lpstr>
      <vt:lpstr>PowerPoint Presentation</vt:lpstr>
      <vt:lpstr>Bearish Phase</vt:lpstr>
      <vt:lpstr>Bullish Phase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Robust Data-Driven Optimization using CVaR and SVC</dc:title>
  <cp:lastModifiedBy>Ayush Singh</cp:lastModifiedBy>
  <cp:revision>1</cp:revision>
  <dcterms:modified xsi:type="dcterms:W3CDTF">2024-05-07T07:36:54Z</dcterms:modified>
</cp:coreProperties>
</file>